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328" r:id="rId2"/>
    <p:sldId id="331" r:id="rId3"/>
    <p:sldId id="377" r:id="rId4"/>
    <p:sldId id="378" r:id="rId5"/>
    <p:sldId id="379" r:id="rId6"/>
    <p:sldId id="380" r:id="rId7"/>
    <p:sldId id="340" r:id="rId8"/>
    <p:sldId id="341" r:id="rId9"/>
    <p:sldId id="363" r:id="rId10"/>
    <p:sldId id="364" r:id="rId11"/>
    <p:sldId id="365" r:id="rId12"/>
    <p:sldId id="411" r:id="rId13"/>
    <p:sldId id="410" r:id="rId14"/>
    <p:sldId id="366" r:id="rId15"/>
    <p:sldId id="367" r:id="rId16"/>
    <p:sldId id="384" r:id="rId17"/>
    <p:sldId id="386" r:id="rId18"/>
    <p:sldId id="388" r:id="rId19"/>
    <p:sldId id="387" r:id="rId20"/>
    <p:sldId id="415" r:id="rId21"/>
    <p:sldId id="414" r:id="rId22"/>
    <p:sldId id="355" r:id="rId23"/>
    <p:sldId id="412" r:id="rId24"/>
    <p:sldId id="413" r:id="rId25"/>
    <p:sldId id="416" r:id="rId26"/>
    <p:sldId id="417" r:id="rId27"/>
    <p:sldId id="418" r:id="rId28"/>
    <p:sldId id="419" r:id="rId29"/>
    <p:sldId id="404" r:id="rId30"/>
    <p:sldId id="407" r:id="rId31"/>
    <p:sldId id="408" r:id="rId32"/>
    <p:sldId id="405" r:id="rId33"/>
    <p:sldId id="409" r:id="rId34"/>
    <p:sldId id="420" r:id="rId35"/>
    <p:sldId id="421" r:id="rId36"/>
    <p:sldId id="422" r:id="rId37"/>
    <p:sldId id="424" r:id="rId38"/>
    <p:sldId id="423" r:id="rId3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067" autoAdjust="0"/>
  </p:normalViewPr>
  <p:slideViewPr>
    <p:cSldViewPr>
      <p:cViewPr varScale="1">
        <p:scale>
          <a:sx n="108" d="100"/>
          <a:sy n="108" d="100"/>
        </p:scale>
        <p:origin x="-1656"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A82DB18-9132-4FF3-87B7-13577A7733B9}" type="slidenum">
              <a:rPr lang="fr-FR"/>
              <a:pPr>
                <a:defRPr/>
              </a:pPr>
              <a:t>‹#›</a:t>
            </a:fld>
            <a:endParaRPr lang="fr-FR"/>
          </a:p>
        </p:txBody>
      </p:sp>
    </p:spTree>
    <p:extLst>
      <p:ext uri="{BB962C8B-B14F-4D97-AF65-F5344CB8AC3E}">
        <p14:creationId xmlns:p14="http://schemas.microsoft.com/office/powerpoint/2010/main" val="2559671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0001406-0992-4CAF-AFCB-3E35A898AA71}" type="datetimeFigureOut">
              <a:rPr lang="fr-FR"/>
              <a:pPr>
                <a:defRPr/>
              </a:pPr>
              <a:t>18/02/19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7858980-68C3-46E1-BC16-1B5CB7879061}" type="slidenum">
              <a:rPr lang="fr-FR"/>
              <a:pPr>
                <a:defRPr/>
              </a:pPr>
              <a:t>‹#›</a:t>
            </a:fld>
            <a:endParaRPr lang="fr-FR"/>
          </a:p>
        </p:txBody>
      </p:sp>
    </p:spTree>
    <p:extLst>
      <p:ext uri="{BB962C8B-B14F-4D97-AF65-F5344CB8AC3E}">
        <p14:creationId xmlns:p14="http://schemas.microsoft.com/office/powerpoint/2010/main" val="27281878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Page 72</a:t>
            </a:r>
            <a:endParaRPr lang="fr-FR" dirty="0"/>
          </a:p>
        </p:txBody>
      </p:sp>
      <p:sp>
        <p:nvSpPr>
          <p:cNvPr id="4" name="Espace réservé du numéro de diapositive 3"/>
          <p:cNvSpPr>
            <a:spLocks noGrp="1"/>
          </p:cNvSpPr>
          <p:nvPr>
            <p:ph type="sldNum" sz="quarter" idx="10"/>
          </p:nvPr>
        </p:nvSpPr>
        <p:spPr/>
        <p:txBody>
          <a:bodyPr/>
          <a:lstStyle/>
          <a:p>
            <a:fld id="{1FB641CB-0EE3-4628-BB30-12B5584A5B43}" type="slidenum">
              <a:rPr lang="fr-FR" smtClean="0"/>
              <a:pPr/>
              <a:t>17</a:t>
            </a:fld>
            <a:endParaRPr lang="fr-FR"/>
          </a:p>
        </p:txBody>
      </p:sp>
    </p:spTree>
    <p:extLst>
      <p:ext uri="{BB962C8B-B14F-4D97-AF65-F5344CB8AC3E}">
        <p14:creationId xmlns:p14="http://schemas.microsoft.com/office/powerpoint/2010/main" val="4031056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99B95B2C-EA82-4F34-88F3-1CF1EBCC1E45}"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3045EF7-88DB-4FA2-9ABA-7A915117CB9C}"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73BD0E96-3E3D-47C5-AFC3-36B9E274F27E}"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p:spPr>
        <p:txBody>
          <a:bodyPr/>
          <a:lstStyle/>
          <a:p>
            <a:pPr lvl="0"/>
            <a:endParaRPr lang="fr-F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182ADB7-1D77-42DE-972A-13F8370D2683}" type="slidenum">
              <a:rPr lang="fr-FR"/>
              <a:pPr>
                <a:defRP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052513"/>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79388" y="1341438"/>
            <a:ext cx="4405312" cy="55165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37100" y="1341438"/>
            <a:ext cx="4406900" cy="55165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871FB2CC-079E-DA4E-9D55-A1E4C00FA3BC}" type="slidenum">
              <a:rPr lang="fr-FR"/>
              <a:pPr>
                <a:defRPr/>
              </a:pPr>
              <a:t>‹#›</a:t>
            </a:fld>
            <a:endParaRPr lang="fr-FR"/>
          </a:p>
        </p:txBody>
      </p:sp>
    </p:spTree>
    <p:extLst>
      <p:ext uri="{BB962C8B-B14F-4D97-AF65-F5344CB8AC3E}">
        <p14:creationId xmlns:p14="http://schemas.microsoft.com/office/powerpoint/2010/main" val="273408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0B46985-B5CD-4BB4-A595-B57C3C17AA0D}"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B8D7F69-421D-4888-8EC0-25FBB8436CB1}"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4C75F44-984F-4E5E-9D62-80B22B431B4E}"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72EA1EDE-2A5E-4D8B-ADAE-3D55657234B1}"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666B9843-E7B3-43DE-93F4-81E5D3257EB7}"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8E4D77DE-C5ED-4BF8-A779-E47D97C936ED}"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64FF71D4-5F8C-43F7-9E1E-5D9DDE0B2240}"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6865E38F-EEB6-4276-83C6-787E09245D01}"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7E0ABBF-7C39-4C00-A623-81D277AC83F9}" type="slidenum">
              <a:rPr lang="fr-FR"/>
              <a:pPr>
                <a:defRPr/>
              </a:pPr>
              <a:t>‹#›</a:t>
            </a:fld>
            <a:endParaRPr lang="fr-F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988840"/>
            <a:ext cx="9144000" cy="1323439"/>
          </a:xfrm>
          <a:prstGeom prst="rect">
            <a:avLst/>
          </a:prstGeom>
          <a:noFill/>
        </p:spPr>
        <p:txBody>
          <a:bodyPr wrap="square" rtlCol="0">
            <a:spAutoFit/>
          </a:bodyPr>
          <a:lstStyle/>
          <a:p>
            <a:pPr algn="ctr"/>
            <a:r>
              <a:rPr lang="fr-FR" sz="4000" b="1" dirty="0" smtClean="0">
                <a:solidFill>
                  <a:srgbClr val="0000FF"/>
                </a:solidFill>
                <a:effectLst>
                  <a:outerShdw blurRad="38100" dist="38100" dir="2700000" algn="tl">
                    <a:srgbClr val="000000">
                      <a:alpha val="43137"/>
                    </a:srgbClr>
                  </a:outerShdw>
                </a:effectLst>
              </a:rPr>
              <a:t>Recommandations de </a:t>
            </a:r>
          </a:p>
          <a:p>
            <a:pPr algn="ctr"/>
            <a:r>
              <a:rPr lang="fr-FR" sz="4000" b="1" dirty="0" smtClean="0">
                <a:solidFill>
                  <a:srgbClr val="0000FF"/>
                </a:solidFill>
                <a:effectLst>
                  <a:outerShdw blurRad="38100" dist="38100" dir="2700000" algn="tl">
                    <a:srgbClr val="000000">
                      <a:alpha val="43137"/>
                    </a:srgbClr>
                  </a:outerShdw>
                </a:effectLst>
              </a:rPr>
              <a:t>bonne pratique en Gériatrie</a:t>
            </a:r>
            <a:endParaRPr lang="fr-FR" sz="4000" b="1" dirty="0">
              <a:solidFill>
                <a:srgbClr val="0000FF"/>
              </a:solidFill>
              <a:effectLst>
                <a:outerShdw blurRad="38100" dist="38100" dir="2700000" algn="tl">
                  <a:srgbClr val="000000">
                    <a:alpha val="43137"/>
                  </a:srgbClr>
                </a:outerShdw>
              </a:effectLst>
            </a:endParaRPr>
          </a:p>
        </p:txBody>
      </p:sp>
      <p:sp>
        <p:nvSpPr>
          <p:cNvPr id="6" name="ZoneTexte 5"/>
          <p:cNvSpPr txBox="1"/>
          <p:nvPr/>
        </p:nvSpPr>
        <p:spPr>
          <a:xfrm>
            <a:off x="-28600" y="5301208"/>
            <a:ext cx="9144000" cy="646331"/>
          </a:xfrm>
          <a:prstGeom prst="rect">
            <a:avLst/>
          </a:prstGeom>
          <a:noFill/>
        </p:spPr>
        <p:txBody>
          <a:bodyPr wrap="square" rtlCol="0">
            <a:spAutoFit/>
          </a:bodyPr>
          <a:lstStyle/>
          <a:p>
            <a:pPr algn="r"/>
            <a:endParaRPr lang="fr-FR" i="1" dirty="0" smtClean="0">
              <a:solidFill>
                <a:schemeClr val="bg1"/>
              </a:solidFill>
            </a:endParaRPr>
          </a:p>
          <a:p>
            <a:pPr algn="r"/>
            <a:r>
              <a:rPr lang="fr-FR" i="1" dirty="0" smtClean="0">
                <a:solidFill>
                  <a:schemeClr val="bg1"/>
                </a:solidFill>
              </a:rPr>
              <a:t>Pr. Armelle GENTRIC, Brest</a:t>
            </a:r>
            <a:endParaRPr lang="fr-FR" i="1" dirty="0">
              <a:solidFill>
                <a:schemeClr val="bg1"/>
              </a:solidFill>
            </a:endParaRPr>
          </a:p>
        </p:txBody>
      </p:sp>
    </p:spTree>
    <p:extLst>
      <p:ext uri="{BB962C8B-B14F-4D97-AF65-F5344CB8AC3E}">
        <p14:creationId xmlns:p14="http://schemas.microsoft.com/office/powerpoint/2010/main" val="22182075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80920" cy="1008112"/>
          </a:xfrm>
        </p:spPr>
        <p:txBody>
          <a:bodyPr/>
          <a:lstStyle/>
          <a:p>
            <a:r>
              <a:rPr lang="fr-FR" b="1" dirty="0" smtClean="0">
                <a:solidFill>
                  <a:srgbClr val="0000FF"/>
                </a:solidFill>
              </a:rPr>
              <a:t>FA: Prévention des AVC</a:t>
            </a:r>
            <a:endParaRPr lang="fr-FR" b="1" dirty="0">
              <a:solidFill>
                <a:srgbClr val="0000FF"/>
              </a:solidFill>
            </a:endParaRPr>
          </a:p>
        </p:txBody>
      </p:sp>
      <p:sp>
        <p:nvSpPr>
          <p:cNvPr id="3" name="Espace réservé du contenu 2"/>
          <p:cNvSpPr>
            <a:spLocks noGrp="1"/>
          </p:cNvSpPr>
          <p:nvPr>
            <p:ph idx="1"/>
          </p:nvPr>
        </p:nvSpPr>
        <p:spPr/>
        <p:txBody>
          <a:bodyPr/>
          <a:lstStyle/>
          <a:p>
            <a:r>
              <a:rPr lang="fr-FR" sz="2000" dirty="0">
                <a:solidFill>
                  <a:srgbClr val="000099"/>
                </a:solidFill>
              </a:rPr>
              <a:t>L’âge est un des facteurs de risque les plus importants d’AVC ischémique et d’accidents hémorragiques. </a:t>
            </a:r>
            <a:endParaRPr lang="fr-FR" sz="2000" dirty="0" smtClean="0">
              <a:solidFill>
                <a:srgbClr val="000099"/>
              </a:solidFill>
            </a:endParaRPr>
          </a:p>
          <a:p>
            <a:r>
              <a:rPr lang="fr-FR" sz="2000" dirty="0" smtClean="0">
                <a:solidFill>
                  <a:srgbClr val="000099"/>
                </a:solidFill>
              </a:rPr>
              <a:t>Un </a:t>
            </a:r>
            <a:r>
              <a:rPr lang="fr-FR" sz="2000" dirty="0">
                <a:solidFill>
                  <a:srgbClr val="000099"/>
                </a:solidFill>
              </a:rPr>
              <a:t>score élevé de risque hémorragique ne doit généralement pas empêcher la prescription d’anticoagulants. </a:t>
            </a:r>
            <a:endParaRPr lang="fr-FR" sz="2000" dirty="0" smtClean="0">
              <a:solidFill>
                <a:srgbClr val="000099"/>
              </a:solidFill>
            </a:endParaRPr>
          </a:p>
          <a:p>
            <a:r>
              <a:rPr lang="fr-FR" sz="2000" dirty="0" smtClean="0">
                <a:solidFill>
                  <a:srgbClr val="000099"/>
                </a:solidFill>
              </a:rPr>
              <a:t>Les </a:t>
            </a:r>
            <a:r>
              <a:rPr lang="fr-FR" sz="2000" dirty="0">
                <a:solidFill>
                  <a:srgbClr val="000099"/>
                </a:solidFill>
              </a:rPr>
              <a:t>facteurs de risque hémorragiques doivent être identifiés et traités lorsqu’ils sont modifiables</a:t>
            </a:r>
            <a:r>
              <a:rPr lang="fr-FR" sz="2000" dirty="0" smtClean="0">
                <a:solidFill>
                  <a:srgbClr val="000099"/>
                </a:solidFill>
              </a:rPr>
              <a:t>.</a:t>
            </a:r>
            <a:endParaRPr lang="fr-FR" sz="2000" dirty="0">
              <a:solidFill>
                <a:srgbClr val="000099"/>
              </a:solidFill>
            </a:endParaRPr>
          </a:p>
          <a:p>
            <a:pPr>
              <a:lnSpc>
                <a:spcPct val="150000"/>
              </a:lnSpc>
            </a:pPr>
            <a:r>
              <a:rPr lang="fr-FR" sz="2400" b="1" u="sng" dirty="0">
                <a:solidFill>
                  <a:srgbClr val="000099"/>
                </a:solidFill>
              </a:rPr>
              <a:t>Facteurs de risque hémorragiques modifiables</a:t>
            </a:r>
            <a:r>
              <a:rPr lang="fr-FR" sz="2400" dirty="0">
                <a:solidFill>
                  <a:srgbClr val="000099"/>
                </a:solidFill>
              </a:rPr>
              <a:t>: </a:t>
            </a:r>
          </a:p>
          <a:p>
            <a:pPr lvl="1">
              <a:lnSpc>
                <a:spcPct val="150000"/>
              </a:lnSpc>
            </a:pPr>
            <a:r>
              <a:rPr lang="fr-FR" sz="1800" dirty="0">
                <a:solidFill>
                  <a:srgbClr val="000099"/>
                </a:solidFill>
              </a:rPr>
              <a:t>HTA (particulièrement PAS &gt; 160mmHg)</a:t>
            </a:r>
          </a:p>
          <a:p>
            <a:pPr lvl="1">
              <a:lnSpc>
                <a:spcPct val="150000"/>
              </a:lnSpc>
            </a:pPr>
            <a:r>
              <a:rPr lang="fr-FR" sz="1800" dirty="0">
                <a:solidFill>
                  <a:srgbClr val="000099"/>
                </a:solidFill>
              </a:rPr>
              <a:t>INR instable </a:t>
            </a:r>
          </a:p>
          <a:p>
            <a:pPr lvl="1">
              <a:lnSpc>
                <a:spcPct val="150000"/>
              </a:lnSpc>
            </a:pPr>
            <a:r>
              <a:rPr lang="fr-FR" sz="1800" dirty="0">
                <a:solidFill>
                  <a:srgbClr val="000099"/>
                </a:solidFill>
              </a:rPr>
              <a:t>Médicaments à risque : antiagrégants plaquettaires, AINS</a:t>
            </a:r>
          </a:p>
          <a:p>
            <a:pPr lvl="1">
              <a:lnSpc>
                <a:spcPct val="150000"/>
              </a:lnSpc>
            </a:pPr>
            <a:r>
              <a:rPr lang="fr-FR" sz="1800" dirty="0">
                <a:solidFill>
                  <a:srgbClr val="000099"/>
                </a:solidFill>
              </a:rPr>
              <a:t>Excès de consommation alcoolique (&gt;8/semaine)</a:t>
            </a:r>
          </a:p>
          <a:p>
            <a:endParaRPr lang="fr-FR" sz="1800" dirty="0">
              <a:solidFill>
                <a:srgbClr val="000099"/>
              </a:solidFill>
            </a:endParaRPr>
          </a:p>
          <a:p>
            <a:endParaRPr lang="fr-FR" sz="1800" dirty="0">
              <a:solidFill>
                <a:srgbClr val="000099"/>
              </a:solidFill>
            </a:endParaRPr>
          </a:p>
        </p:txBody>
      </p:sp>
    </p:spTree>
    <p:extLst>
      <p:ext uri="{BB962C8B-B14F-4D97-AF65-F5344CB8AC3E}">
        <p14:creationId xmlns:p14="http://schemas.microsoft.com/office/powerpoint/2010/main" val="33189998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80920" cy="1008112"/>
          </a:xfrm>
        </p:spPr>
        <p:txBody>
          <a:bodyPr/>
          <a:lstStyle/>
          <a:p>
            <a:r>
              <a:rPr lang="fr-FR" b="1" dirty="0" smtClean="0">
                <a:solidFill>
                  <a:srgbClr val="0000FF"/>
                </a:solidFill>
              </a:rPr>
              <a:t>FA : Prévention des AVC</a:t>
            </a:r>
            <a:endParaRPr lang="fr-FR" b="1" dirty="0">
              <a:solidFill>
                <a:srgbClr val="0000FF"/>
              </a:solidFill>
            </a:endParaRPr>
          </a:p>
        </p:txBody>
      </p:sp>
      <p:sp>
        <p:nvSpPr>
          <p:cNvPr id="3" name="Espace réservé du contenu 2"/>
          <p:cNvSpPr>
            <a:spLocks noGrp="1"/>
          </p:cNvSpPr>
          <p:nvPr>
            <p:ph idx="1"/>
          </p:nvPr>
        </p:nvSpPr>
        <p:spPr/>
        <p:txBody>
          <a:bodyPr/>
          <a:lstStyle/>
          <a:p>
            <a:endParaRPr lang="fr-FR" sz="1800" dirty="0">
              <a:solidFill>
                <a:srgbClr val="000099"/>
              </a:solidFill>
            </a:endParaRPr>
          </a:p>
          <a:p>
            <a:pPr algn="just">
              <a:lnSpc>
                <a:spcPct val="150000"/>
              </a:lnSpc>
              <a:buFontTx/>
              <a:buChar char="-"/>
            </a:pPr>
            <a:r>
              <a:rPr lang="fr-FR" sz="1800" dirty="0">
                <a:solidFill>
                  <a:srgbClr val="000099"/>
                </a:solidFill>
              </a:rPr>
              <a:t> </a:t>
            </a:r>
            <a:r>
              <a:rPr lang="fr-FR" sz="2000" dirty="0">
                <a:solidFill>
                  <a:srgbClr val="000099"/>
                </a:solidFill>
              </a:rPr>
              <a:t>Les AVK sont recommandés en cas de sténose mitrale modérée à sévère ou de valve mécanique.</a:t>
            </a:r>
          </a:p>
          <a:p>
            <a:pPr algn="just">
              <a:lnSpc>
                <a:spcPct val="150000"/>
              </a:lnSpc>
              <a:buFontTx/>
              <a:buChar char="-"/>
            </a:pPr>
            <a:endParaRPr lang="fr-FR" sz="2000" dirty="0">
              <a:solidFill>
                <a:srgbClr val="000099"/>
              </a:solidFill>
            </a:endParaRPr>
          </a:p>
          <a:p>
            <a:pPr algn="just">
              <a:lnSpc>
                <a:spcPct val="150000"/>
              </a:lnSpc>
              <a:buFontTx/>
              <a:buChar char="-"/>
            </a:pPr>
            <a:r>
              <a:rPr lang="fr-FR" sz="2000" dirty="0">
                <a:solidFill>
                  <a:srgbClr val="000099"/>
                </a:solidFill>
              </a:rPr>
              <a:t> </a:t>
            </a:r>
            <a:r>
              <a:rPr lang="fr-FR" sz="2000" b="1" dirty="0">
                <a:solidFill>
                  <a:srgbClr val="000099"/>
                </a:solidFill>
              </a:rPr>
              <a:t>Un AOD est recommandé de préférence à un AVK quand un traitement anticoagulant est initié chez un patient éligible aux AOD </a:t>
            </a:r>
          </a:p>
          <a:p>
            <a:pPr>
              <a:buFontTx/>
              <a:buChar char="-"/>
            </a:pPr>
            <a:endParaRPr lang="fr-FR" sz="1800" dirty="0">
              <a:solidFill>
                <a:srgbClr val="000099"/>
              </a:solidFill>
            </a:endParaRPr>
          </a:p>
          <a:p>
            <a:endParaRPr lang="fr-FR" sz="1800" dirty="0">
              <a:solidFill>
                <a:srgbClr val="000099"/>
              </a:solidFill>
            </a:endParaRPr>
          </a:p>
          <a:p>
            <a:endParaRPr lang="fr-FR" sz="1800" dirty="0">
              <a:solidFill>
                <a:srgbClr val="000099"/>
              </a:solidFill>
            </a:endParaRPr>
          </a:p>
          <a:p>
            <a:endParaRPr lang="fr-FR" sz="1800" dirty="0">
              <a:solidFill>
                <a:srgbClr val="000099"/>
              </a:solidFill>
            </a:endParaRPr>
          </a:p>
        </p:txBody>
      </p:sp>
    </p:spTree>
    <p:extLst>
      <p:ext uri="{BB962C8B-B14F-4D97-AF65-F5344CB8AC3E}">
        <p14:creationId xmlns:p14="http://schemas.microsoft.com/office/powerpoint/2010/main" val="266579791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16632"/>
            <a:ext cx="9144000" cy="5632312"/>
          </a:xfrm>
          <a:prstGeom prst="rect">
            <a:avLst/>
          </a:prstGeom>
          <a:noFill/>
        </p:spPr>
        <p:txBody>
          <a:bodyPr wrap="square" rtlCol="0">
            <a:spAutoFit/>
          </a:bodyPr>
          <a:lstStyle/>
          <a:p>
            <a:pPr algn="ctr"/>
            <a:r>
              <a:rPr lang="fr-FR" b="1" dirty="0" err="1" smtClean="0">
                <a:solidFill>
                  <a:srgbClr val="0000FF"/>
                </a:solidFill>
                <a:effectLst>
                  <a:outerShdw blurRad="38100" dist="38100" dir="2700000" algn="tl">
                    <a:srgbClr val="000000">
                      <a:alpha val="43137"/>
                    </a:srgbClr>
                  </a:outerShdw>
                </a:effectLst>
              </a:rPr>
              <a:t>Effectiveness</a:t>
            </a:r>
            <a:r>
              <a:rPr lang="fr-FR" b="1" dirty="0" smtClean="0">
                <a:solidFill>
                  <a:srgbClr val="0000FF"/>
                </a:solidFill>
                <a:effectLst>
                  <a:outerShdw blurRad="38100" dist="38100" dir="2700000" algn="tl">
                    <a:srgbClr val="000000">
                      <a:alpha val="43137"/>
                    </a:srgbClr>
                  </a:outerShdw>
                </a:effectLst>
              </a:rPr>
              <a:t> and </a:t>
            </a:r>
            <a:r>
              <a:rPr lang="fr-FR" b="1" dirty="0" err="1" smtClean="0">
                <a:solidFill>
                  <a:srgbClr val="0000FF"/>
                </a:solidFill>
                <a:effectLst>
                  <a:outerShdw blurRad="38100" dist="38100" dir="2700000" algn="tl">
                    <a:srgbClr val="000000">
                      <a:alpha val="43137"/>
                    </a:srgbClr>
                  </a:outerShdw>
                </a:effectLst>
              </a:rPr>
              <a:t>safety</a:t>
            </a:r>
            <a:r>
              <a:rPr lang="fr-FR" b="1" dirty="0" smtClean="0">
                <a:solidFill>
                  <a:srgbClr val="0000FF"/>
                </a:solidFill>
                <a:effectLst>
                  <a:outerShdw blurRad="38100" dist="38100" dir="2700000" algn="tl">
                    <a:srgbClr val="000000">
                      <a:alpha val="43137"/>
                    </a:srgbClr>
                  </a:outerShdw>
                </a:effectLst>
              </a:rPr>
              <a:t> of oral anticoagulants in </a:t>
            </a:r>
            <a:r>
              <a:rPr lang="fr-FR" b="1" dirty="0" err="1" smtClean="0">
                <a:solidFill>
                  <a:srgbClr val="0000FF"/>
                </a:solidFill>
                <a:effectLst>
                  <a:outerShdw blurRad="38100" dist="38100" dir="2700000" algn="tl">
                    <a:srgbClr val="000000">
                      <a:alpha val="43137"/>
                    </a:srgbClr>
                  </a:outerShdw>
                </a:effectLst>
              </a:rPr>
              <a:t>older</a:t>
            </a:r>
            <a:r>
              <a:rPr lang="fr-FR" b="1" dirty="0" smtClean="0">
                <a:solidFill>
                  <a:srgbClr val="0000FF"/>
                </a:solidFill>
                <a:effectLst>
                  <a:outerShdw blurRad="38100" dist="38100" dir="2700000" algn="tl">
                    <a:srgbClr val="000000">
                      <a:alpha val="43137"/>
                    </a:srgbClr>
                  </a:outerShdw>
                </a:effectLst>
              </a:rPr>
              <a:t> patients </a:t>
            </a:r>
            <a:r>
              <a:rPr lang="fr-FR" b="1" dirty="0" err="1" smtClean="0">
                <a:solidFill>
                  <a:srgbClr val="0000FF"/>
                </a:solidFill>
                <a:effectLst>
                  <a:outerShdw blurRad="38100" dist="38100" dir="2700000" algn="tl">
                    <a:srgbClr val="000000">
                      <a:alpha val="43137"/>
                    </a:srgbClr>
                  </a:outerShdw>
                </a:effectLst>
              </a:rPr>
              <a:t>with</a:t>
            </a:r>
            <a:r>
              <a:rPr lang="fr-FR" b="1" dirty="0" smtClean="0">
                <a:solidFill>
                  <a:srgbClr val="0000FF"/>
                </a:solidFill>
                <a:effectLst>
                  <a:outerShdw blurRad="38100" dist="38100" dir="2700000" algn="tl">
                    <a:srgbClr val="000000">
                      <a:alpha val="43137"/>
                    </a:srgbClr>
                  </a:outerShdw>
                </a:effectLst>
              </a:rPr>
              <a:t> AF:</a:t>
            </a:r>
          </a:p>
          <a:p>
            <a:pPr algn="ctr"/>
            <a:r>
              <a:rPr lang="fr-FR" b="1" dirty="0" smtClean="0">
                <a:solidFill>
                  <a:srgbClr val="0000FF"/>
                </a:solidFill>
                <a:effectLst>
                  <a:outerShdw blurRad="38100" dist="38100" dir="2700000" algn="tl">
                    <a:srgbClr val="000000">
                      <a:alpha val="43137"/>
                    </a:srgbClr>
                  </a:outerShdw>
                </a:effectLst>
              </a:rPr>
              <a:t>  </a:t>
            </a:r>
          </a:p>
          <a:p>
            <a:pPr algn="ctr"/>
            <a:r>
              <a:rPr lang="fr-FR" b="1" dirty="0" smtClean="0">
                <a:solidFill>
                  <a:srgbClr val="0000FF"/>
                </a:solidFill>
                <a:effectLst>
                  <a:outerShdw blurRad="38100" dist="38100" dir="2700000" algn="tl">
                    <a:srgbClr val="000000">
                      <a:alpha val="43137"/>
                    </a:srgbClr>
                  </a:outerShdw>
                </a:effectLst>
              </a:rPr>
              <a:t>a </a:t>
            </a:r>
            <a:r>
              <a:rPr lang="fr-FR" b="1" dirty="0" err="1" smtClean="0">
                <a:solidFill>
                  <a:srgbClr val="0000FF"/>
                </a:solidFill>
                <a:effectLst>
                  <a:outerShdw blurRad="38100" dist="38100" dir="2700000" algn="tl">
                    <a:srgbClr val="000000">
                      <a:alpha val="43137"/>
                    </a:srgbClr>
                  </a:outerShdw>
                </a:effectLst>
              </a:rPr>
              <a:t>systematic</a:t>
            </a:r>
            <a:r>
              <a:rPr lang="fr-FR" b="1" dirty="0" smtClean="0">
                <a:solidFill>
                  <a:srgbClr val="0000FF"/>
                </a:solidFill>
                <a:effectLst>
                  <a:outerShdw blurRad="38100" dist="38100" dir="2700000" algn="tl">
                    <a:srgbClr val="000000">
                      <a:alpha val="43137"/>
                    </a:srgbClr>
                  </a:outerShdw>
                </a:effectLst>
              </a:rPr>
              <a:t> </a:t>
            </a:r>
            <a:r>
              <a:rPr lang="fr-FR" b="1" dirty="0" err="1" smtClean="0">
                <a:solidFill>
                  <a:srgbClr val="0000FF"/>
                </a:solidFill>
                <a:effectLst>
                  <a:outerShdw blurRad="38100" dist="38100" dir="2700000" algn="tl">
                    <a:srgbClr val="000000">
                      <a:alpha val="43137"/>
                    </a:srgbClr>
                  </a:outerShdw>
                </a:effectLst>
              </a:rPr>
              <a:t>review</a:t>
            </a:r>
            <a:r>
              <a:rPr lang="fr-FR" b="1" dirty="0" smtClean="0">
                <a:solidFill>
                  <a:srgbClr val="0000FF"/>
                </a:solidFill>
                <a:effectLst>
                  <a:outerShdw blurRad="38100" dist="38100" dir="2700000" algn="tl">
                    <a:srgbClr val="000000">
                      <a:alpha val="43137"/>
                    </a:srgbClr>
                  </a:outerShdw>
                </a:effectLst>
              </a:rPr>
              <a:t> and </a:t>
            </a:r>
            <a:r>
              <a:rPr lang="fr-FR" b="1" dirty="0" err="1" smtClean="0">
                <a:solidFill>
                  <a:srgbClr val="0000FF"/>
                </a:solidFill>
                <a:effectLst>
                  <a:outerShdw blurRad="38100" dist="38100" dir="2700000" algn="tl">
                    <a:srgbClr val="000000">
                      <a:alpha val="43137"/>
                    </a:srgbClr>
                  </a:outerShdw>
                </a:effectLst>
              </a:rPr>
              <a:t>meta-regression</a:t>
            </a:r>
            <a:r>
              <a:rPr lang="fr-FR" b="1" dirty="0" smtClean="0">
                <a:solidFill>
                  <a:srgbClr val="0000FF"/>
                </a:solidFill>
                <a:effectLst>
                  <a:outerShdw blurRad="38100" dist="38100" dir="2700000" algn="tl">
                    <a:srgbClr val="000000">
                      <a:alpha val="43137"/>
                    </a:srgbClr>
                  </a:outerShdw>
                </a:effectLst>
              </a:rPr>
              <a:t> </a:t>
            </a:r>
            <a:r>
              <a:rPr lang="fr-FR" b="1" dirty="0" err="1" smtClean="0">
                <a:solidFill>
                  <a:srgbClr val="0000FF"/>
                </a:solidFill>
                <a:effectLst>
                  <a:outerShdw blurRad="38100" dist="38100" dir="2700000" algn="tl">
                    <a:srgbClr val="000000">
                      <a:alpha val="43137"/>
                    </a:srgbClr>
                  </a:outerShdw>
                </a:effectLst>
              </a:rPr>
              <a:t>analysis</a:t>
            </a:r>
            <a:endParaRPr lang="fr-FR" b="1" dirty="0" smtClean="0">
              <a:solidFill>
                <a:srgbClr val="0000FF"/>
              </a:solidFill>
              <a:effectLst>
                <a:outerShdw blurRad="38100" dist="38100" dir="2700000" algn="tl">
                  <a:srgbClr val="000000">
                    <a:alpha val="43137"/>
                  </a:srgbClr>
                </a:outerShdw>
              </a:effectLst>
            </a:endParaRPr>
          </a:p>
          <a:p>
            <a:pPr algn="ctr"/>
            <a:endParaRPr lang="fr-FR" dirty="0" smtClean="0">
              <a:solidFill>
                <a:srgbClr val="0000FF"/>
              </a:solidFill>
            </a:endParaRPr>
          </a:p>
          <a:p>
            <a:pPr algn="ctr"/>
            <a:r>
              <a:rPr lang="fr-FR" dirty="0" smtClean="0">
                <a:solidFill>
                  <a:srgbClr val="0000FF"/>
                </a:solidFill>
              </a:rPr>
              <a:t>(Bai Y et </a:t>
            </a:r>
            <a:r>
              <a:rPr lang="fr-FR" dirty="0" err="1" smtClean="0">
                <a:solidFill>
                  <a:srgbClr val="0000FF"/>
                </a:solidFill>
              </a:rPr>
              <a:t>alAge</a:t>
            </a:r>
            <a:r>
              <a:rPr lang="fr-FR" dirty="0" smtClean="0">
                <a:solidFill>
                  <a:srgbClr val="0000FF"/>
                </a:solidFill>
              </a:rPr>
              <a:t> and </a:t>
            </a:r>
            <a:r>
              <a:rPr lang="fr-FR" dirty="0" err="1" smtClean="0">
                <a:solidFill>
                  <a:srgbClr val="0000FF"/>
                </a:solidFill>
              </a:rPr>
              <a:t>ageing</a:t>
            </a:r>
            <a:r>
              <a:rPr lang="fr-FR" dirty="0" smtClean="0">
                <a:solidFill>
                  <a:srgbClr val="0000FF"/>
                </a:solidFill>
              </a:rPr>
              <a:t> 2018 ; 47 : 9-17)</a:t>
            </a:r>
          </a:p>
          <a:p>
            <a:endParaRPr lang="fr-FR" dirty="0" smtClean="0">
              <a:solidFill>
                <a:srgbClr val="0000FF"/>
              </a:solidFill>
            </a:endParaRPr>
          </a:p>
          <a:p>
            <a:r>
              <a:rPr lang="fr-FR" dirty="0" smtClean="0">
                <a:solidFill>
                  <a:srgbClr val="0000FF"/>
                </a:solidFill>
              </a:rPr>
              <a:t>						-10 randomisées</a:t>
            </a:r>
          </a:p>
          <a:p>
            <a:r>
              <a:rPr lang="fr-FR" dirty="0" smtClean="0">
                <a:solidFill>
                  <a:srgbClr val="0000FF"/>
                </a:solidFill>
                <a:sym typeface="Wingdings"/>
              </a:rPr>
              <a:t> 01/01/2000 – 14/12/2016 	 26 études  	-16 observationnelles</a:t>
            </a:r>
          </a:p>
          <a:p>
            <a:r>
              <a:rPr lang="fr-FR" dirty="0" smtClean="0">
                <a:solidFill>
                  <a:srgbClr val="0000FF"/>
                </a:solidFill>
                <a:sym typeface="Wingdings"/>
              </a:rPr>
              <a:t>				(/1315)</a:t>
            </a:r>
            <a:r>
              <a:rPr lang="fr-FR" dirty="0" smtClean="0">
                <a:solidFill>
                  <a:srgbClr val="0000FF"/>
                </a:solidFill>
              </a:rPr>
              <a:t> 		-10 AVK / vs aspirine ou rien</a:t>
            </a:r>
            <a:endParaRPr lang="fr-FR" dirty="0" smtClean="0">
              <a:solidFill>
                <a:srgbClr val="0000FF"/>
              </a:solidFill>
              <a:sym typeface="Wingdings"/>
            </a:endParaRPr>
          </a:p>
          <a:p>
            <a:r>
              <a:rPr lang="fr-FR" dirty="0" smtClean="0">
                <a:solidFill>
                  <a:srgbClr val="0000FF"/>
                </a:solidFill>
                <a:sym typeface="Wingdings"/>
              </a:rPr>
              <a:t>				≥ 65 ans		-16 AVK / AOD</a:t>
            </a:r>
          </a:p>
          <a:p>
            <a:pPr>
              <a:buFont typeface="Wingdings"/>
              <a:buChar char="à"/>
            </a:pPr>
            <a:endParaRPr lang="fr-FR" dirty="0" smtClean="0">
              <a:solidFill>
                <a:srgbClr val="0000FF"/>
              </a:solidFill>
              <a:sym typeface="Wingdings"/>
            </a:endParaRPr>
          </a:p>
          <a:p>
            <a:pPr>
              <a:buFont typeface="Wingdings"/>
              <a:buChar char="à"/>
            </a:pPr>
            <a:endParaRPr lang="fr-FR" dirty="0" smtClean="0">
              <a:solidFill>
                <a:srgbClr val="0000FF"/>
              </a:solidFill>
              <a:sym typeface="Wingdings"/>
            </a:endParaRPr>
          </a:p>
          <a:p>
            <a:r>
              <a:rPr lang="fr-FR" dirty="0" smtClean="0">
                <a:solidFill>
                  <a:srgbClr val="0000FF"/>
                </a:solidFill>
                <a:sym typeface="Wingdings"/>
              </a:rPr>
              <a:t>		</a:t>
            </a:r>
            <a:r>
              <a:rPr lang="fr-FR" u="sng" dirty="0" smtClean="0">
                <a:solidFill>
                  <a:srgbClr val="0000FF"/>
                </a:solidFill>
                <a:sym typeface="Wingdings"/>
              </a:rPr>
              <a:t>Accidents T.E.</a:t>
            </a:r>
            <a:r>
              <a:rPr lang="fr-FR" dirty="0" smtClean="0">
                <a:solidFill>
                  <a:srgbClr val="0000FF"/>
                </a:solidFill>
                <a:sym typeface="Wingdings"/>
              </a:rPr>
              <a:t>		</a:t>
            </a:r>
            <a:r>
              <a:rPr lang="fr-FR" u="sng" dirty="0" smtClean="0">
                <a:solidFill>
                  <a:srgbClr val="0000FF"/>
                </a:solidFill>
                <a:sym typeface="Wingdings"/>
              </a:rPr>
              <a:t>Accidents hémorragiques</a:t>
            </a:r>
          </a:p>
          <a:p>
            <a:endParaRPr lang="fr-FR" u="sng" dirty="0" smtClean="0">
              <a:solidFill>
                <a:srgbClr val="0000FF"/>
              </a:solidFill>
              <a:sym typeface="Wingdings"/>
            </a:endParaRPr>
          </a:p>
          <a:p>
            <a:r>
              <a:rPr lang="fr-FR" dirty="0" smtClean="0">
                <a:solidFill>
                  <a:srgbClr val="0000FF"/>
                </a:solidFill>
                <a:sym typeface="Wingdings"/>
              </a:rPr>
              <a:t>AVK vs rien 	RR = 0.59 (0.51 – 0.76)	RR = 1.26 (0.99 – 1.52)</a:t>
            </a:r>
          </a:p>
          <a:p>
            <a:endParaRPr lang="fr-FR" dirty="0" smtClean="0">
              <a:solidFill>
                <a:srgbClr val="0000FF"/>
              </a:solidFill>
              <a:sym typeface="Wingdings"/>
            </a:endParaRPr>
          </a:p>
          <a:p>
            <a:r>
              <a:rPr lang="fr-FR" dirty="0" smtClean="0">
                <a:solidFill>
                  <a:srgbClr val="0000FF"/>
                </a:solidFill>
                <a:sym typeface="Wingdings"/>
              </a:rPr>
              <a:t>AVK vs aspirine 	RR = 0.44 (0.24 – 0.64)	RR = 1.20 (0.91 – 1.50)</a:t>
            </a:r>
          </a:p>
          <a:p>
            <a:endParaRPr lang="fr-FR" dirty="0" smtClean="0">
              <a:solidFill>
                <a:srgbClr val="0000FF"/>
              </a:solidFill>
              <a:sym typeface="Wingdings"/>
            </a:endParaRPr>
          </a:p>
          <a:p>
            <a:r>
              <a:rPr lang="fr-FR" b="1" dirty="0" smtClean="0">
                <a:solidFill>
                  <a:srgbClr val="0000FF"/>
                </a:solidFill>
                <a:sym typeface="Wingdings"/>
              </a:rPr>
              <a:t>AOD vs AVK 	RR = 0.81 (0.73 – 0.89)	RR = 0.87 (0.77 – 0.97)</a:t>
            </a:r>
          </a:p>
          <a:p>
            <a:r>
              <a:rPr lang="fr-FR" b="1" dirty="0" smtClean="0">
                <a:solidFill>
                  <a:srgbClr val="0000FF"/>
                </a:solidFill>
                <a:sym typeface="Wingdings"/>
              </a:rPr>
              <a:t>	</a:t>
            </a:r>
            <a:endParaRPr lang="fr-FR" b="1" dirty="0">
              <a:solidFill>
                <a:srgbClr val="0000FF"/>
              </a:solidFill>
            </a:endParaRPr>
          </a:p>
        </p:txBody>
      </p:sp>
    </p:spTree>
    <p:extLst>
      <p:ext uri="{BB962C8B-B14F-4D97-AF65-F5344CB8AC3E}">
        <p14:creationId xmlns:p14="http://schemas.microsoft.com/office/powerpoint/2010/main" val="1210932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0" y="0"/>
            <a:ext cx="9144000" cy="6678751"/>
          </a:xfrm>
          <a:prstGeom prst="rect">
            <a:avLst/>
          </a:prstGeom>
          <a:noFill/>
        </p:spPr>
        <p:txBody>
          <a:bodyPr wrap="square" rtlCol="0">
            <a:spAutoFit/>
          </a:bodyPr>
          <a:lstStyle/>
          <a:p>
            <a:pPr algn="ctr"/>
            <a:r>
              <a:rPr lang="fr-FR" b="1" dirty="0" smtClean="0">
                <a:solidFill>
                  <a:schemeClr val="bg1"/>
                </a:solidFill>
              </a:rPr>
              <a:t>Quel anticoagulant direct ?</a:t>
            </a:r>
          </a:p>
          <a:p>
            <a:pPr algn="ctr"/>
            <a:r>
              <a:rPr lang="fr-FR" sz="1400" b="1" i="1" dirty="0" smtClean="0">
                <a:solidFill>
                  <a:schemeClr val="bg1"/>
                </a:solidFill>
              </a:rPr>
              <a:t>(HAS mai 2018)</a:t>
            </a:r>
          </a:p>
          <a:p>
            <a:endParaRPr lang="fr-FR" dirty="0" smtClean="0">
              <a:solidFill>
                <a:schemeClr val="bg1"/>
              </a:solidFill>
            </a:endParaRPr>
          </a:p>
          <a:p>
            <a:pPr>
              <a:buFontTx/>
              <a:buChar char="-"/>
            </a:pPr>
            <a:r>
              <a:rPr lang="fr-FR" dirty="0" smtClean="0">
                <a:solidFill>
                  <a:schemeClr val="bg1"/>
                </a:solidFill>
              </a:rPr>
              <a:t> Inhibiteur direct de la thrombine (anti </a:t>
            </a:r>
            <a:r>
              <a:rPr lang="fr-FR" dirty="0" err="1" smtClean="0">
                <a:solidFill>
                  <a:schemeClr val="bg1"/>
                </a:solidFill>
              </a:rPr>
              <a:t>IIa</a:t>
            </a:r>
            <a:r>
              <a:rPr lang="fr-FR" dirty="0" smtClean="0">
                <a:solidFill>
                  <a:schemeClr val="bg1"/>
                </a:solidFill>
              </a:rPr>
              <a:t>)</a:t>
            </a:r>
          </a:p>
          <a:p>
            <a:r>
              <a:rPr lang="fr-FR" dirty="0" smtClean="0">
                <a:solidFill>
                  <a:schemeClr val="bg1"/>
                </a:solidFill>
              </a:rPr>
              <a:t>	* </a:t>
            </a:r>
            <a:r>
              <a:rPr lang="fr-FR" dirty="0" err="1" smtClean="0">
                <a:solidFill>
                  <a:schemeClr val="bg1"/>
                </a:solidFill>
              </a:rPr>
              <a:t>Dabigatran</a:t>
            </a:r>
            <a:r>
              <a:rPr lang="fr-FR" dirty="0" smtClean="0">
                <a:solidFill>
                  <a:schemeClr val="bg1"/>
                </a:solidFill>
              </a:rPr>
              <a:t> : PRADAXA</a:t>
            </a:r>
          </a:p>
          <a:p>
            <a:r>
              <a:rPr lang="fr-FR" dirty="0" smtClean="0">
                <a:solidFill>
                  <a:schemeClr val="bg1"/>
                </a:solidFill>
              </a:rPr>
              <a:t>		Elimination rénale +++ 	Contre-indication:	Cl </a:t>
            </a:r>
            <a:r>
              <a:rPr lang="fr-FR" dirty="0" err="1" smtClean="0">
                <a:solidFill>
                  <a:schemeClr val="bg1"/>
                </a:solidFill>
              </a:rPr>
              <a:t>créat</a:t>
            </a:r>
            <a:r>
              <a:rPr lang="fr-FR" dirty="0" smtClean="0">
                <a:solidFill>
                  <a:schemeClr val="bg1"/>
                </a:solidFill>
              </a:rPr>
              <a:t> &lt; 30ml/min</a:t>
            </a:r>
          </a:p>
          <a:p>
            <a:r>
              <a:rPr lang="fr-FR" dirty="0" smtClean="0">
                <a:solidFill>
                  <a:schemeClr val="bg1"/>
                </a:solidFill>
              </a:rPr>
              <a:t>		1/2 dose 110 mgx2 entre 30 et 59 ml/min(efficacité???)</a:t>
            </a:r>
          </a:p>
          <a:p>
            <a:endParaRPr lang="fr-FR" dirty="0" smtClean="0">
              <a:solidFill>
                <a:schemeClr val="bg1"/>
              </a:solidFill>
            </a:endParaRPr>
          </a:p>
          <a:p>
            <a:pPr>
              <a:buFontTx/>
              <a:buChar char="-"/>
            </a:pPr>
            <a:r>
              <a:rPr lang="fr-FR" dirty="0" smtClean="0">
                <a:solidFill>
                  <a:schemeClr val="bg1"/>
                </a:solidFill>
              </a:rPr>
              <a:t> </a:t>
            </a:r>
            <a:r>
              <a:rPr lang="fr-FR" b="1" dirty="0" smtClean="0">
                <a:solidFill>
                  <a:schemeClr val="bg1"/>
                </a:solidFill>
              </a:rPr>
              <a:t>Inhibiteur du facteur </a:t>
            </a:r>
            <a:r>
              <a:rPr lang="fr-FR" b="1" dirty="0" err="1" smtClean="0">
                <a:solidFill>
                  <a:schemeClr val="bg1"/>
                </a:solidFill>
              </a:rPr>
              <a:t>Xa</a:t>
            </a:r>
            <a:endParaRPr lang="fr-FR" b="1" dirty="0" smtClean="0">
              <a:solidFill>
                <a:schemeClr val="bg1"/>
              </a:solidFill>
            </a:endParaRPr>
          </a:p>
          <a:p>
            <a:pPr lvl="2"/>
            <a:r>
              <a:rPr lang="fr-FR" dirty="0" smtClean="0">
                <a:solidFill>
                  <a:schemeClr val="bg1"/>
                </a:solidFill>
              </a:rPr>
              <a:t>* </a:t>
            </a:r>
            <a:r>
              <a:rPr lang="fr-FR" dirty="0" err="1" smtClean="0">
                <a:solidFill>
                  <a:schemeClr val="bg1"/>
                </a:solidFill>
              </a:rPr>
              <a:t>Apixaban</a:t>
            </a:r>
            <a:r>
              <a:rPr lang="fr-FR" dirty="0" smtClean="0">
                <a:solidFill>
                  <a:schemeClr val="bg1"/>
                </a:solidFill>
              </a:rPr>
              <a:t> (ELIQUIS) 	</a:t>
            </a:r>
          </a:p>
          <a:p>
            <a:pPr lvl="2"/>
            <a:r>
              <a:rPr lang="fr-FR" dirty="0" smtClean="0">
                <a:solidFill>
                  <a:schemeClr val="bg1"/>
                </a:solidFill>
              </a:rPr>
              <a:t>	Contre-indication : Cl </a:t>
            </a:r>
            <a:r>
              <a:rPr lang="fr-FR" dirty="0" err="1" smtClean="0">
                <a:solidFill>
                  <a:schemeClr val="bg1"/>
                </a:solidFill>
              </a:rPr>
              <a:t>créat</a:t>
            </a:r>
            <a:r>
              <a:rPr lang="fr-FR" dirty="0" smtClean="0">
                <a:solidFill>
                  <a:schemeClr val="bg1"/>
                </a:solidFill>
              </a:rPr>
              <a:t> &lt; 15ml/min</a:t>
            </a:r>
          </a:p>
          <a:p>
            <a:pPr lvl="2"/>
            <a:r>
              <a:rPr lang="fr-FR" dirty="0" smtClean="0">
                <a:solidFill>
                  <a:schemeClr val="bg1"/>
                </a:solidFill>
              </a:rPr>
              <a:t>	1/2 dose 2,5 mg x 2 </a:t>
            </a:r>
            <a:r>
              <a:rPr lang="fr-FR" dirty="0" smtClean="0">
                <a:solidFill>
                  <a:schemeClr val="bg1"/>
                </a:solidFill>
              </a:rPr>
              <a:t>si  Cl</a:t>
            </a:r>
            <a:r>
              <a:rPr lang="fr-FR" dirty="0" smtClean="0">
                <a:solidFill>
                  <a:schemeClr val="bg1"/>
                </a:solidFill>
              </a:rPr>
              <a:t> </a:t>
            </a:r>
            <a:r>
              <a:rPr lang="fr-FR" dirty="0" err="1" smtClean="0">
                <a:solidFill>
                  <a:schemeClr val="bg1"/>
                </a:solidFill>
              </a:rPr>
              <a:t>créat</a:t>
            </a:r>
            <a:r>
              <a:rPr lang="fr-FR" smtClean="0">
                <a:solidFill>
                  <a:schemeClr val="bg1"/>
                </a:solidFill>
              </a:rPr>
              <a:t> </a:t>
            </a:r>
            <a:r>
              <a:rPr lang="fr-FR" smtClean="0">
                <a:solidFill>
                  <a:schemeClr val="bg1"/>
                </a:solidFill>
              </a:rPr>
              <a:t> entre </a:t>
            </a:r>
            <a:r>
              <a:rPr lang="fr-FR" dirty="0" smtClean="0">
                <a:solidFill>
                  <a:schemeClr val="bg1"/>
                </a:solidFill>
              </a:rPr>
              <a:t>15 </a:t>
            </a:r>
            <a:r>
              <a:rPr lang="fr-FR" dirty="0" smtClean="0">
                <a:solidFill>
                  <a:schemeClr val="bg1"/>
                </a:solidFill>
              </a:rPr>
              <a:t>et 29 ml/min </a:t>
            </a:r>
          </a:p>
          <a:p>
            <a:pPr lvl="2"/>
            <a:r>
              <a:rPr lang="fr-FR" dirty="0" smtClean="0">
                <a:solidFill>
                  <a:schemeClr val="bg1"/>
                </a:solidFill>
              </a:rPr>
              <a:t>	</a:t>
            </a:r>
            <a:r>
              <a:rPr lang="fr-FR" dirty="0" smtClean="0">
                <a:solidFill>
                  <a:schemeClr val="bg1"/>
                </a:solidFill>
              </a:rPr>
              <a:t>ou si </a:t>
            </a:r>
            <a:r>
              <a:rPr lang="fr-FR" dirty="0" smtClean="0">
                <a:solidFill>
                  <a:schemeClr val="bg1"/>
                </a:solidFill>
              </a:rPr>
              <a:t>2 </a:t>
            </a:r>
            <a:r>
              <a:rPr lang="fr-FR" dirty="0" smtClean="0">
                <a:solidFill>
                  <a:schemeClr val="bg1"/>
                </a:solidFill>
              </a:rPr>
              <a:t>critères: </a:t>
            </a:r>
            <a:r>
              <a:rPr lang="fr-FR" dirty="0" smtClean="0">
                <a:solidFill>
                  <a:schemeClr val="bg1"/>
                </a:solidFill>
              </a:rPr>
              <a:t>≥ 80 ans </a:t>
            </a:r>
            <a:r>
              <a:rPr lang="fr-FR" dirty="0">
                <a:solidFill>
                  <a:schemeClr val="bg1"/>
                </a:solidFill>
              </a:rPr>
              <a:t>,</a:t>
            </a:r>
            <a:r>
              <a:rPr lang="fr-FR" dirty="0" smtClean="0">
                <a:solidFill>
                  <a:schemeClr val="bg1"/>
                </a:solidFill>
              </a:rPr>
              <a:t>poids </a:t>
            </a:r>
            <a:r>
              <a:rPr lang="fr-FR" dirty="0" smtClean="0">
                <a:solidFill>
                  <a:schemeClr val="bg1"/>
                </a:solidFill>
              </a:rPr>
              <a:t>≤ 60 kg</a:t>
            </a:r>
          </a:p>
          <a:p>
            <a:pPr lvl="2"/>
            <a:r>
              <a:rPr lang="fr-FR" dirty="0" smtClean="0">
                <a:solidFill>
                  <a:schemeClr val="bg1"/>
                </a:solidFill>
              </a:rPr>
              <a:t>	</a:t>
            </a:r>
            <a:r>
              <a:rPr lang="fr-FR" dirty="0" smtClean="0">
                <a:solidFill>
                  <a:schemeClr val="bg1"/>
                </a:solidFill>
              </a:rPr>
              <a:t> </a:t>
            </a:r>
            <a:r>
              <a:rPr lang="fr-FR" dirty="0" smtClean="0">
                <a:solidFill>
                  <a:schemeClr val="bg1"/>
                </a:solidFill>
              </a:rPr>
              <a:t>créatinine ≥ 1,5 mg/</a:t>
            </a:r>
            <a:r>
              <a:rPr lang="fr-FR" dirty="0" smtClean="0">
                <a:solidFill>
                  <a:schemeClr val="bg1"/>
                </a:solidFill>
              </a:rPr>
              <a:t>dl</a:t>
            </a:r>
            <a:endParaRPr lang="fr-FR" dirty="0" smtClean="0">
              <a:solidFill>
                <a:schemeClr val="bg1"/>
              </a:solidFill>
            </a:endParaRPr>
          </a:p>
          <a:p>
            <a:pPr lvl="2"/>
            <a:endParaRPr lang="fr-FR" dirty="0" smtClean="0">
              <a:solidFill>
                <a:schemeClr val="bg1"/>
              </a:solidFill>
            </a:endParaRPr>
          </a:p>
          <a:p>
            <a:pPr lvl="2"/>
            <a:r>
              <a:rPr lang="fr-FR" dirty="0" smtClean="0">
                <a:solidFill>
                  <a:schemeClr val="bg1"/>
                </a:solidFill>
              </a:rPr>
              <a:t>* </a:t>
            </a:r>
            <a:r>
              <a:rPr lang="fr-FR" dirty="0" err="1" smtClean="0">
                <a:solidFill>
                  <a:schemeClr val="bg1"/>
                </a:solidFill>
              </a:rPr>
              <a:t>Rivaroxaban</a:t>
            </a:r>
            <a:r>
              <a:rPr lang="fr-FR" dirty="0" smtClean="0">
                <a:solidFill>
                  <a:schemeClr val="bg1"/>
                </a:solidFill>
              </a:rPr>
              <a:t> (XARELTO)</a:t>
            </a:r>
          </a:p>
          <a:p>
            <a:pPr lvl="2"/>
            <a:r>
              <a:rPr lang="fr-FR" dirty="0" smtClean="0">
                <a:solidFill>
                  <a:schemeClr val="bg1"/>
                </a:solidFill>
              </a:rPr>
              <a:t>	Contre-indication : Cl </a:t>
            </a:r>
            <a:r>
              <a:rPr lang="fr-FR" dirty="0" err="1" smtClean="0">
                <a:solidFill>
                  <a:schemeClr val="bg1"/>
                </a:solidFill>
              </a:rPr>
              <a:t>créat</a:t>
            </a:r>
            <a:r>
              <a:rPr lang="fr-FR" dirty="0" smtClean="0">
                <a:solidFill>
                  <a:schemeClr val="bg1"/>
                </a:solidFill>
              </a:rPr>
              <a:t> &lt; 15ml/min </a:t>
            </a:r>
          </a:p>
          <a:p>
            <a:pPr lvl="2"/>
            <a:r>
              <a:rPr lang="fr-FR" dirty="0" smtClean="0">
                <a:solidFill>
                  <a:schemeClr val="bg1"/>
                </a:solidFill>
              </a:rPr>
              <a:t>	Dose faible entre 15 et 29ml/min (15mg au lieu de 20)</a:t>
            </a:r>
          </a:p>
          <a:p>
            <a:pPr lvl="2"/>
            <a:endParaRPr lang="fr-FR" dirty="0" smtClean="0">
              <a:solidFill>
                <a:schemeClr val="bg1"/>
              </a:solidFill>
            </a:endParaRPr>
          </a:p>
          <a:p>
            <a:pPr marL="0" lvl="2"/>
            <a:r>
              <a:rPr lang="fr-FR" b="1" dirty="0" smtClean="0">
                <a:solidFill>
                  <a:schemeClr val="bg1"/>
                </a:solidFill>
              </a:rPr>
              <a:t>Surveillance clairance de la créatinine : </a:t>
            </a:r>
          </a:p>
          <a:p>
            <a:pPr marL="0" lvl="2"/>
            <a:r>
              <a:rPr lang="fr-FR" dirty="0" smtClean="0">
                <a:solidFill>
                  <a:schemeClr val="bg1"/>
                </a:solidFill>
              </a:rPr>
              <a:t>	- 1 fois/an</a:t>
            </a:r>
          </a:p>
          <a:p>
            <a:pPr marL="0" lvl="2"/>
            <a:r>
              <a:rPr lang="fr-FR" dirty="0" smtClean="0">
                <a:solidFill>
                  <a:schemeClr val="bg1"/>
                </a:solidFill>
              </a:rPr>
              <a:t>	- Tous les 6 mois si Cl entre 30 et 60 ml/min</a:t>
            </a:r>
          </a:p>
          <a:p>
            <a:pPr marL="0" lvl="2"/>
            <a:r>
              <a:rPr lang="fr-FR" dirty="0" smtClean="0">
                <a:solidFill>
                  <a:schemeClr val="bg1"/>
                </a:solidFill>
              </a:rPr>
              <a:t>	- Tous les trois mois si Cl entre 15 et 30 ml/min</a:t>
            </a:r>
          </a:p>
          <a:p>
            <a:pPr marL="0" lvl="2"/>
            <a:r>
              <a:rPr lang="fr-FR" dirty="0" smtClean="0">
                <a:solidFill>
                  <a:schemeClr val="bg1"/>
                </a:solidFill>
              </a:rPr>
              <a:t>	- En cas d’événement aigu </a:t>
            </a:r>
          </a:p>
        </p:txBody>
      </p:sp>
    </p:spTree>
    <p:extLst>
      <p:ext uri="{BB962C8B-B14F-4D97-AF65-F5344CB8AC3E}">
        <p14:creationId xmlns:p14="http://schemas.microsoft.com/office/powerpoint/2010/main" val="13783750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80920" cy="1008112"/>
          </a:xfrm>
        </p:spPr>
        <p:txBody>
          <a:bodyPr/>
          <a:lstStyle/>
          <a:p>
            <a:r>
              <a:rPr lang="fr-FR" b="1" dirty="0" smtClean="0">
                <a:solidFill>
                  <a:srgbClr val="0000FF"/>
                </a:solidFill>
              </a:rPr>
              <a:t>FA : Prévention des AVC</a:t>
            </a:r>
            <a:endParaRPr lang="fr-FR" b="1" dirty="0">
              <a:solidFill>
                <a:srgbClr val="0000FF"/>
              </a:solidFill>
            </a:endParaRPr>
          </a:p>
        </p:txBody>
      </p:sp>
      <p:sp>
        <p:nvSpPr>
          <p:cNvPr id="3" name="Espace réservé du contenu 2"/>
          <p:cNvSpPr>
            <a:spLocks noGrp="1"/>
          </p:cNvSpPr>
          <p:nvPr>
            <p:ph idx="1"/>
          </p:nvPr>
        </p:nvSpPr>
        <p:spPr>
          <a:xfrm>
            <a:off x="467544" y="1196752"/>
            <a:ext cx="8280920" cy="5112568"/>
          </a:xfrm>
        </p:spPr>
        <p:txBody>
          <a:bodyPr/>
          <a:lstStyle/>
          <a:p>
            <a:pPr algn="just">
              <a:lnSpc>
                <a:spcPct val="150000"/>
              </a:lnSpc>
              <a:buFontTx/>
              <a:buChar char="-"/>
            </a:pPr>
            <a:r>
              <a:rPr lang="fr-FR" sz="1800" dirty="0">
                <a:solidFill>
                  <a:srgbClr val="000099"/>
                </a:solidFill>
              </a:rPr>
              <a:t> Un traitement anticoagulant peut être initié </a:t>
            </a:r>
            <a:r>
              <a:rPr lang="fr-FR" sz="1800" u="sng" dirty="0">
                <a:solidFill>
                  <a:srgbClr val="000099"/>
                </a:solidFill>
              </a:rPr>
              <a:t>4 à 8 semaines </a:t>
            </a:r>
            <a:r>
              <a:rPr lang="fr-FR" sz="1800" dirty="0">
                <a:solidFill>
                  <a:srgbClr val="000099"/>
                </a:solidFill>
              </a:rPr>
              <a:t>après </a:t>
            </a:r>
            <a:r>
              <a:rPr lang="fr-FR" sz="1800" u="sng" dirty="0">
                <a:solidFill>
                  <a:srgbClr val="000099"/>
                </a:solidFill>
              </a:rPr>
              <a:t>un </a:t>
            </a:r>
            <a:r>
              <a:rPr lang="fr-FR" sz="1800" b="1" u="sng" dirty="0">
                <a:solidFill>
                  <a:srgbClr val="000099"/>
                </a:solidFill>
              </a:rPr>
              <a:t>accident hémorragique intracérébral</a:t>
            </a:r>
            <a:r>
              <a:rPr lang="fr-FR" sz="1800" dirty="0">
                <a:solidFill>
                  <a:srgbClr val="000099"/>
                </a:solidFill>
              </a:rPr>
              <a:t>, particulièrement lorsque les causes ou un facteur de risque ont été traités et que ce traitement permet de réduire le risque d’AVC ischémique et de mortalité</a:t>
            </a:r>
            <a:r>
              <a:rPr lang="fr-FR" sz="1800" dirty="0" smtClean="0">
                <a:solidFill>
                  <a:srgbClr val="000099"/>
                </a:solidFill>
              </a:rPr>
              <a:t>.</a:t>
            </a:r>
            <a:endParaRPr lang="fr-FR" sz="1800" dirty="0">
              <a:solidFill>
                <a:srgbClr val="000099"/>
              </a:solidFill>
            </a:endParaRPr>
          </a:p>
          <a:p>
            <a:pPr algn="just">
              <a:lnSpc>
                <a:spcPct val="150000"/>
              </a:lnSpc>
              <a:buFontTx/>
              <a:buChar char="-"/>
            </a:pPr>
            <a:r>
              <a:rPr lang="fr-FR" sz="1800" dirty="0">
                <a:solidFill>
                  <a:srgbClr val="000099"/>
                </a:solidFill>
              </a:rPr>
              <a:t> </a:t>
            </a:r>
            <a:r>
              <a:rPr lang="fr-FR" sz="1800" b="1" dirty="0">
                <a:solidFill>
                  <a:srgbClr val="000099"/>
                </a:solidFill>
              </a:rPr>
              <a:t>Facteurs faisant discuter la non reprise des anticoagulants </a:t>
            </a:r>
          </a:p>
          <a:p>
            <a:pPr lvl="1" algn="just">
              <a:lnSpc>
                <a:spcPct val="150000"/>
              </a:lnSpc>
              <a:buFont typeface="Arial" charset="0"/>
              <a:buChar char="•"/>
            </a:pPr>
            <a:r>
              <a:rPr lang="fr-FR" sz="1800" dirty="0">
                <a:solidFill>
                  <a:srgbClr val="000099"/>
                </a:solidFill>
              </a:rPr>
              <a:t> Dose d’anticoagulant adéquate lors du saignement, âge, HTA non contrôlée, plus de 10 </a:t>
            </a:r>
            <a:r>
              <a:rPr lang="fr-FR" sz="1800" dirty="0" err="1">
                <a:solidFill>
                  <a:srgbClr val="000099"/>
                </a:solidFill>
              </a:rPr>
              <a:t>microbleeds</a:t>
            </a:r>
            <a:r>
              <a:rPr lang="fr-FR" sz="1800" dirty="0">
                <a:solidFill>
                  <a:srgbClr val="000099"/>
                </a:solidFill>
              </a:rPr>
              <a:t>, alcoolisme chronique, nécessité d’un traitement </a:t>
            </a:r>
            <a:r>
              <a:rPr lang="fr-FR" sz="1800" dirty="0" smtClean="0">
                <a:solidFill>
                  <a:srgbClr val="000099"/>
                </a:solidFill>
              </a:rPr>
              <a:t>antiagrégant</a:t>
            </a:r>
            <a:endParaRPr lang="fr-FR" sz="1800" dirty="0">
              <a:solidFill>
                <a:srgbClr val="000099"/>
              </a:solidFill>
            </a:endParaRPr>
          </a:p>
          <a:p>
            <a:pPr algn="just">
              <a:buFontTx/>
              <a:buChar char="-"/>
            </a:pPr>
            <a:r>
              <a:rPr lang="fr-FR" sz="1800" dirty="0">
                <a:solidFill>
                  <a:srgbClr val="000099"/>
                </a:solidFill>
              </a:rPr>
              <a:t>Après un </a:t>
            </a:r>
            <a:r>
              <a:rPr lang="fr-FR" sz="1800" b="1" u="sng" dirty="0">
                <a:solidFill>
                  <a:srgbClr val="000099"/>
                </a:solidFill>
              </a:rPr>
              <a:t>AVC ischémique </a:t>
            </a:r>
            <a:r>
              <a:rPr lang="fr-FR" sz="1800" dirty="0">
                <a:solidFill>
                  <a:srgbClr val="000099"/>
                </a:solidFill>
              </a:rPr>
              <a:t>le traitement anticoagulant peut être initié ou repris</a:t>
            </a:r>
          </a:p>
          <a:p>
            <a:pPr marL="0" indent="0" algn="just">
              <a:buNone/>
            </a:pPr>
            <a:r>
              <a:rPr lang="fr-FR" sz="1800" dirty="0" smtClean="0">
                <a:solidFill>
                  <a:srgbClr val="000099"/>
                </a:solidFill>
              </a:rPr>
              <a:t>	- </a:t>
            </a:r>
            <a:r>
              <a:rPr lang="fr-FR" sz="1800" dirty="0">
                <a:solidFill>
                  <a:srgbClr val="000099"/>
                </a:solidFill>
              </a:rPr>
              <a:t>1 jour après un AIT</a:t>
            </a:r>
          </a:p>
          <a:p>
            <a:pPr marL="0" indent="0" algn="just">
              <a:buNone/>
            </a:pPr>
            <a:r>
              <a:rPr lang="fr-FR" sz="1800" dirty="0" smtClean="0">
                <a:solidFill>
                  <a:srgbClr val="000099"/>
                </a:solidFill>
              </a:rPr>
              <a:t>	- </a:t>
            </a:r>
            <a:r>
              <a:rPr lang="fr-FR" sz="1800" dirty="0">
                <a:solidFill>
                  <a:srgbClr val="000099"/>
                </a:solidFill>
              </a:rPr>
              <a:t>3, 6 ou 12 jours après 1 AVC en fonction de sa sévérité (NIHSS &lt;8 – 	8 à 15 	ou ≥ 16) </a:t>
            </a:r>
            <a:endParaRPr lang="fr-FR" sz="1600" dirty="0">
              <a:solidFill>
                <a:srgbClr val="000099"/>
              </a:solidFill>
            </a:endParaRPr>
          </a:p>
        </p:txBody>
      </p:sp>
    </p:spTree>
    <p:extLst>
      <p:ext uri="{BB962C8B-B14F-4D97-AF65-F5344CB8AC3E}">
        <p14:creationId xmlns:p14="http://schemas.microsoft.com/office/powerpoint/2010/main" val="36882437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6632"/>
            <a:ext cx="8856984" cy="1008112"/>
          </a:xfrm>
        </p:spPr>
        <p:txBody>
          <a:bodyPr/>
          <a:lstStyle/>
          <a:p>
            <a:r>
              <a:rPr lang="fr-FR" sz="4000" b="1" dirty="0" smtClean="0">
                <a:solidFill>
                  <a:srgbClr val="0000FF"/>
                </a:solidFill>
                <a:effectLst>
                  <a:outerShdw blurRad="38100" dist="38100" dir="2700000" algn="tl">
                    <a:srgbClr val="000000">
                      <a:alpha val="43137"/>
                    </a:srgbClr>
                  </a:outerShdw>
                </a:effectLst>
              </a:rPr>
              <a:t>FA : Ralentissement </a:t>
            </a:r>
            <a:r>
              <a:rPr lang="fr-FR" sz="4000" b="1" dirty="0">
                <a:solidFill>
                  <a:srgbClr val="0000FF"/>
                </a:solidFill>
                <a:effectLst>
                  <a:outerShdw blurRad="38100" dist="38100" dir="2700000" algn="tl">
                    <a:srgbClr val="000000">
                      <a:alpha val="43137"/>
                    </a:srgbClr>
                  </a:outerShdw>
                </a:effectLst>
              </a:rPr>
              <a:t>de la fréquence cardiaque</a:t>
            </a:r>
            <a:endParaRPr lang="fr-FR" sz="4000" b="1" dirty="0">
              <a:solidFill>
                <a:srgbClr val="0000FF"/>
              </a:solidFill>
            </a:endParaRPr>
          </a:p>
        </p:txBody>
      </p:sp>
      <p:sp>
        <p:nvSpPr>
          <p:cNvPr id="3" name="Espace réservé du contenu 2"/>
          <p:cNvSpPr>
            <a:spLocks noGrp="1"/>
          </p:cNvSpPr>
          <p:nvPr>
            <p:ph idx="1"/>
          </p:nvPr>
        </p:nvSpPr>
        <p:spPr>
          <a:xfrm>
            <a:off x="467544" y="1484784"/>
            <a:ext cx="8280920" cy="5112568"/>
          </a:xfrm>
        </p:spPr>
        <p:txBody>
          <a:bodyPr/>
          <a:lstStyle/>
          <a:p>
            <a:pPr algn="just"/>
            <a:r>
              <a:rPr lang="fr-FR" sz="2400" u="sng" dirty="0" smtClean="0">
                <a:solidFill>
                  <a:srgbClr val="000099"/>
                </a:solidFill>
                <a:sym typeface="Wingdings 2"/>
              </a:rPr>
              <a:t>En </a:t>
            </a:r>
            <a:r>
              <a:rPr lang="fr-FR" sz="2400" u="sng" dirty="0">
                <a:solidFill>
                  <a:srgbClr val="000099"/>
                </a:solidFill>
                <a:sym typeface="Wingdings 2"/>
              </a:rPr>
              <a:t>aigu</a:t>
            </a:r>
            <a:r>
              <a:rPr lang="fr-FR" sz="2400" dirty="0">
                <a:solidFill>
                  <a:srgbClr val="000099"/>
                </a:solidFill>
                <a:sym typeface="Wingdings 2"/>
              </a:rPr>
              <a:t> </a:t>
            </a:r>
            <a:r>
              <a:rPr lang="fr-FR" sz="2400" dirty="0" smtClean="0">
                <a:solidFill>
                  <a:srgbClr val="000099"/>
                </a:solidFill>
                <a:sym typeface="Wingdings 2"/>
              </a:rPr>
              <a:t>		</a:t>
            </a:r>
            <a:r>
              <a:rPr lang="fr-FR" sz="2400" b="1" dirty="0" smtClean="0">
                <a:solidFill>
                  <a:srgbClr val="000099"/>
                </a:solidFill>
                <a:sym typeface="Wingdings"/>
              </a:rPr>
              <a:t> </a:t>
            </a:r>
            <a:r>
              <a:rPr lang="fr-FR" sz="2400" b="1" dirty="0">
                <a:solidFill>
                  <a:srgbClr val="000099"/>
                </a:solidFill>
                <a:sym typeface="Wingdings"/>
              </a:rPr>
              <a:t>objectif au repos FC &lt; 110/</a:t>
            </a:r>
            <a:r>
              <a:rPr lang="fr-FR" sz="2400" b="1" dirty="0" smtClean="0">
                <a:solidFill>
                  <a:srgbClr val="000099"/>
                </a:solidFill>
                <a:sym typeface="Wingdings"/>
              </a:rPr>
              <a:t>min</a:t>
            </a:r>
          </a:p>
          <a:p>
            <a:pPr lvl="1" algn="just"/>
            <a:r>
              <a:rPr lang="fr-FR" sz="2000" dirty="0" smtClean="0">
                <a:solidFill>
                  <a:srgbClr val="000099"/>
                </a:solidFill>
                <a:sym typeface="Wingdings"/>
              </a:rPr>
              <a:t>FEVG </a:t>
            </a:r>
            <a:r>
              <a:rPr lang="fr-FR" sz="2000" dirty="0">
                <a:solidFill>
                  <a:srgbClr val="000099"/>
                </a:solidFill>
                <a:sym typeface="Wingdings"/>
              </a:rPr>
              <a:t>&lt; 40% ou signe d’insuffisance cardiaque </a:t>
            </a:r>
            <a:r>
              <a:rPr lang="fr-FR" sz="2000" dirty="0" smtClean="0">
                <a:solidFill>
                  <a:srgbClr val="000099"/>
                </a:solidFill>
                <a:sym typeface="Wingdings"/>
              </a:rPr>
              <a:t> :  </a:t>
            </a:r>
            <a:r>
              <a:rPr lang="fr-FR" dirty="0" err="1" smtClean="0">
                <a:solidFill>
                  <a:srgbClr val="000099"/>
                </a:solidFill>
                <a:sym typeface="Wingdings"/>
              </a:rPr>
              <a:t>ß</a:t>
            </a:r>
            <a:r>
              <a:rPr lang="fr-FR" dirty="0">
                <a:solidFill>
                  <a:srgbClr val="000099"/>
                </a:solidFill>
                <a:sym typeface="Wingdings"/>
              </a:rPr>
              <a:t>- ± </a:t>
            </a:r>
            <a:r>
              <a:rPr lang="fr-FR" dirty="0" err="1" smtClean="0">
                <a:solidFill>
                  <a:srgbClr val="000099"/>
                </a:solidFill>
                <a:sym typeface="Wingdings"/>
              </a:rPr>
              <a:t>digoxine</a:t>
            </a:r>
            <a:endParaRPr lang="fr-FR" dirty="0" smtClean="0">
              <a:solidFill>
                <a:srgbClr val="000099"/>
              </a:solidFill>
              <a:sym typeface="Wingdings"/>
            </a:endParaRPr>
          </a:p>
          <a:p>
            <a:pPr lvl="1" algn="just"/>
            <a:r>
              <a:rPr lang="fr-FR" sz="2400" dirty="0" smtClean="0">
                <a:solidFill>
                  <a:srgbClr val="000099"/>
                </a:solidFill>
                <a:sym typeface="Wingdings"/>
              </a:rPr>
              <a:t>FEVG </a:t>
            </a:r>
            <a:r>
              <a:rPr lang="fr-FR" sz="2400" dirty="0">
                <a:solidFill>
                  <a:srgbClr val="000099"/>
                </a:solidFill>
                <a:sym typeface="Wingdings"/>
              </a:rPr>
              <a:t>≥ 40</a:t>
            </a:r>
            <a:r>
              <a:rPr lang="fr-FR" sz="2400" dirty="0" smtClean="0">
                <a:solidFill>
                  <a:srgbClr val="000099"/>
                </a:solidFill>
                <a:sym typeface="Wingdings"/>
              </a:rPr>
              <a:t>% :  </a:t>
            </a:r>
            <a:r>
              <a:rPr lang="fr-FR" sz="2400" dirty="0" err="1" smtClean="0">
                <a:solidFill>
                  <a:srgbClr val="000099"/>
                </a:solidFill>
                <a:sym typeface="Wingdings"/>
              </a:rPr>
              <a:t>ß</a:t>
            </a:r>
            <a:r>
              <a:rPr lang="fr-FR" sz="2400" dirty="0">
                <a:solidFill>
                  <a:srgbClr val="000099"/>
                </a:solidFill>
                <a:sym typeface="Wingdings"/>
              </a:rPr>
              <a:t>- ou </a:t>
            </a:r>
            <a:r>
              <a:rPr lang="fr-FR" sz="2400" dirty="0" err="1">
                <a:solidFill>
                  <a:srgbClr val="000099"/>
                </a:solidFill>
                <a:sym typeface="Wingdings"/>
              </a:rPr>
              <a:t>diltiazem</a:t>
            </a:r>
            <a:r>
              <a:rPr lang="fr-FR" sz="2400" dirty="0">
                <a:solidFill>
                  <a:srgbClr val="000099"/>
                </a:solidFill>
                <a:sym typeface="Wingdings"/>
              </a:rPr>
              <a:t> ou </a:t>
            </a:r>
            <a:r>
              <a:rPr lang="fr-FR" sz="2400" dirty="0" err="1">
                <a:solidFill>
                  <a:srgbClr val="000099"/>
                </a:solidFill>
                <a:sym typeface="Wingdings"/>
              </a:rPr>
              <a:t>verapamil</a:t>
            </a:r>
            <a:r>
              <a:rPr lang="fr-FR" sz="2400" dirty="0">
                <a:solidFill>
                  <a:srgbClr val="000099"/>
                </a:solidFill>
                <a:sym typeface="Wingdings"/>
              </a:rPr>
              <a:t> ± </a:t>
            </a:r>
            <a:r>
              <a:rPr lang="fr-FR" sz="2400" dirty="0" err="1" smtClean="0">
                <a:solidFill>
                  <a:srgbClr val="000099"/>
                </a:solidFill>
                <a:sym typeface="Wingdings"/>
              </a:rPr>
              <a:t>digoxine</a:t>
            </a:r>
            <a:endParaRPr lang="fr-FR" sz="2400" dirty="0">
              <a:solidFill>
                <a:srgbClr val="000099"/>
              </a:solidFill>
              <a:sym typeface="Wingdings"/>
            </a:endParaRPr>
          </a:p>
          <a:p>
            <a:pPr algn="just"/>
            <a:r>
              <a:rPr lang="fr-FR" sz="2400" dirty="0" smtClean="0">
                <a:solidFill>
                  <a:srgbClr val="000099"/>
                </a:solidFill>
                <a:sym typeface="Wingdings 2"/>
              </a:rPr>
              <a:t> </a:t>
            </a:r>
            <a:r>
              <a:rPr lang="fr-FR" sz="2400" u="sng" dirty="0">
                <a:solidFill>
                  <a:srgbClr val="000099"/>
                </a:solidFill>
                <a:sym typeface="Wingdings 2"/>
              </a:rPr>
              <a:t>Au long cours </a:t>
            </a:r>
            <a:r>
              <a:rPr lang="fr-FR" sz="2400" dirty="0">
                <a:solidFill>
                  <a:srgbClr val="000099"/>
                </a:solidFill>
                <a:sym typeface="Wingdings 2"/>
              </a:rPr>
              <a:t>	</a:t>
            </a:r>
            <a:r>
              <a:rPr lang="fr-FR" sz="2400" dirty="0">
                <a:solidFill>
                  <a:srgbClr val="000099"/>
                </a:solidFill>
                <a:sym typeface="Wingdings"/>
              </a:rPr>
              <a:t> FC &lt; 110 </a:t>
            </a:r>
            <a:r>
              <a:rPr lang="fr-FR" sz="2400" dirty="0" err="1" smtClean="0">
                <a:solidFill>
                  <a:srgbClr val="000099"/>
                </a:solidFill>
                <a:sym typeface="Wingdings"/>
              </a:rPr>
              <a:t>bpm</a:t>
            </a:r>
            <a:endParaRPr lang="fr-FR" sz="2400" dirty="0" smtClean="0">
              <a:solidFill>
                <a:srgbClr val="000099"/>
              </a:solidFill>
              <a:sym typeface="Wingdings"/>
            </a:endParaRPr>
          </a:p>
          <a:p>
            <a:pPr marL="0" indent="0" algn="just">
              <a:buNone/>
            </a:pPr>
            <a:r>
              <a:rPr lang="fr-FR" sz="2400" dirty="0" smtClean="0">
                <a:solidFill>
                  <a:srgbClr val="000099"/>
                </a:solidFill>
                <a:sym typeface="Wingdings"/>
              </a:rPr>
              <a:t>	- </a:t>
            </a:r>
            <a:r>
              <a:rPr lang="fr-FR" sz="2400" dirty="0">
                <a:solidFill>
                  <a:srgbClr val="000099"/>
                </a:solidFill>
                <a:sym typeface="Wingdings"/>
              </a:rPr>
              <a:t>FEVG &lt; 40</a:t>
            </a:r>
            <a:r>
              <a:rPr lang="fr-FR" sz="2400" dirty="0" smtClean="0">
                <a:solidFill>
                  <a:srgbClr val="000099"/>
                </a:solidFill>
                <a:sym typeface="Wingdings"/>
              </a:rPr>
              <a:t>% : 	</a:t>
            </a:r>
            <a:r>
              <a:rPr lang="fr-FR" sz="2400" dirty="0" err="1" smtClean="0">
                <a:solidFill>
                  <a:srgbClr val="000099"/>
                </a:solidFill>
                <a:sym typeface="Wingdings"/>
              </a:rPr>
              <a:t>ß</a:t>
            </a:r>
            <a:r>
              <a:rPr lang="fr-FR" sz="2400" dirty="0">
                <a:solidFill>
                  <a:srgbClr val="000099"/>
                </a:solidFill>
                <a:sym typeface="Wingdings"/>
              </a:rPr>
              <a:t>- ± </a:t>
            </a:r>
            <a:r>
              <a:rPr lang="fr-FR" sz="2400" dirty="0" err="1">
                <a:solidFill>
                  <a:srgbClr val="000099"/>
                </a:solidFill>
                <a:sym typeface="Wingdings"/>
              </a:rPr>
              <a:t>digoxine</a:t>
            </a:r>
            <a:r>
              <a:rPr lang="fr-FR" sz="2400" dirty="0">
                <a:solidFill>
                  <a:srgbClr val="000099"/>
                </a:solidFill>
                <a:sym typeface="Wingdings"/>
              </a:rPr>
              <a:t> ou </a:t>
            </a:r>
            <a:r>
              <a:rPr lang="fr-FR" sz="2400" dirty="0" err="1">
                <a:solidFill>
                  <a:srgbClr val="000099"/>
                </a:solidFill>
                <a:sym typeface="Wingdings"/>
              </a:rPr>
              <a:t>digoxine</a:t>
            </a:r>
            <a:r>
              <a:rPr lang="fr-FR" sz="2400" dirty="0">
                <a:solidFill>
                  <a:srgbClr val="000099"/>
                </a:solidFill>
                <a:sym typeface="Wingdings"/>
              </a:rPr>
              <a:t> </a:t>
            </a:r>
            <a:r>
              <a:rPr lang="fr-FR" sz="2400" dirty="0">
                <a:solidFill>
                  <a:srgbClr val="000099"/>
                </a:solidFill>
                <a:latin typeface="Vrinda"/>
                <a:cs typeface="Vrinda"/>
                <a:sym typeface="Wingdings"/>
              </a:rPr>
              <a:t>±</a:t>
            </a:r>
            <a:r>
              <a:rPr lang="fr-FR" sz="2400" dirty="0">
                <a:solidFill>
                  <a:srgbClr val="000099"/>
                </a:solidFill>
                <a:sym typeface="Wingdings"/>
              </a:rPr>
              <a:t> </a:t>
            </a:r>
            <a:r>
              <a:rPr lang="fr-FR" sz="2400" dirty="0" err="1">
                <a:solidFill>
                  <a:srgbClr val="000099"/>
                </a:solidFill>
                <a:sym typeface="Wingdings"/>
              </a:rPr>
              <a:t>ß</a:t>
            </a:r>
            <a:r>
              <a:rPr lang="fr-FR" sz="2400" dirty="0" smtClean="0">
                <a:solidFill>
                  <a:srgbClr val="000099"/>
                </a:solidFill>
                <a:sym typeface="Wingdings"/>
              </a:rPr>
              <a:t>-</a:t>
            </a:r>
            <a:endParaRPr lang="fr-FR" sz="2400" dirty="0">
              <a:solidFill>
                <a:srgbClr val="000099"/>
              </a:solidFill>
              <a:sym typeface="Wingdings"/>
            </a:endParaRPr>
          </a:p>
          <a:p>
            <a:pPr marL="0" indent="0" algn="just">
              <a:buNone/>
            </a:pPr>
            <a:r>
              <a:rPr lang="fr-FR" sz="2400" dirty="0" smtClean="0">
                <a:solidFill>
                  <a:srgbClr val="000099"/>
                </a:solidFill>
                <a:sym typeface="Wingdings"/>
              </a:rPr>
              <a:t>	- </a:t>
            </a:r>
            <a:r>
              <a:rPr lang="fr-FR" sz="2400" dirty="0">
                <a:solidFill>
                  <a:srgbClr val="000099"/>
                </a:solidFill>
                <a:sym typeface="Wingdings"/>
              </a:rPr>
              <a:t>FEVG ≥ 40% </a:t>
            </a:r>
          </a:p>
          <a:p>
            <a:pPr marL="0" indent="0" algn="just">
              <a:buNone/>
            </a:pPr>
            <a:r>
              <a:rPr lang="fr-FR" sz="2400" dirty="0" smtClean="0">
                <a:solidFill>
                  <a:srgbClr val="000099"/>
                </a:solidFill>
                <a:sym typeface="Wingdings"/>
              </a:rPr>
              <a:t>		</a:t>
            </a:r>
            <a:r>
              <a:rPr lang="fr-FR" sz="2400" dirty="0" err="1" smtClean="0">
                <a:solidFill>
                  <a:srgbClr val="000099"/>
                </a:solidFill>
                <a:sym typeface="Wingdings"/>
              </a:rPr>
              <a:t>Diltiazem</a:t>
            </a:r>
            <a:r>
              <a:rPr lang="fr-FR" sz="2400" dirty="0" smtClean="0">
                <a:solidFill>
                  <a:srgbClr val="000099"/>
                </a:solidFill>
                <a:sym typeface="Wingdings"/>
              </a:rPr>
              <a:t> </a:t>
            </a:r>
            <a:r>
              <a:rPr lang="fr-FR" sz="2400" dirty="0">
                <a:solidFill>
                  <a:srgbClr val="000099"/>
                </a:solidFill>
                <a:sym typeface="Wingdings"/>
              </a:rPr>
              <a:t>/ </a:t>
            </a:r>
            <a:r>
              <a:rPr lang="fr-FR" sz="2400" dirty="0" err="1">
                <a:solidFill>
                  <a:srgbClr val="000099"/>
                </a:solidFill>
                <a:sym typeface="Wingdings"/>
              </a:rPr>
              <a:t>Verapamil</a:t>
            </a:r>
            <a:r>
              <a:rPr lang="fr-FR" sz="2400" dirty="0">
                <a:solidFill>
                  <a:srgbClr val="000099"/>
                </a:solidFill>
                <a:sym typeface="Wingdings"/>
              </a:rPr>
              <a:t> ± </a:t>
            </a:r>
            <a:r>
              <a:rPr lang="fr-FR" sz="2400" dirty="0" err="1" smtClean="0">
                <a:solidFill>
                  <a:srgbClr val="000099"/>
                </a:solidFill>
                <a:sym typeface="Wingdings"/>
              </a:rPr>
              <a:t>Digoxine</a:t>
            </a:r>
            <a:endParaRPr lang="fr-FR" sz="2400" dirty="0" smtClean="0">
              <a:solidFill>
                <a:srgbClr val="000099"/>
              </a:solidFill>
              <a:sym typeface="Wingdings"/>
            </a:endParaRPr>
          </a:p>
          <a:p>
            <a:pPr marL="0" indent="0" algn="just">
              <a:buNone/>
            </a:pPr>
            <a:r>
              <a:rPr lang="fr-FR" sz="2400" dirty="0" smtClean="0">
                <a:solidFill>
                  <a:srgbClr val="000099"/>
                </a:solidFill>
                <a:sym typeface="Wingdings"/>
              </a:rPr>
              <a:t>	</a:t>
            </a:r>
            <a:r>
              <a:rPr lang="fr-FR" sz="2400" dirty="0">
                <a:solidFill>
                  <a:srgbClr val="000099"/>
                </a:solidFill>
                <a:sym typeface="Wingdings"/>
              </a:rPr>
              <a:t>	</a:t>
            </a:r>
            <a:r>
              <a:rPr lang="fr-FR" sz="2400" dirty="0" smtClean="0">
                <a:solidFill>
                  <a:srgbClr val="000099"/>
                </a:solidFill>
                <a:sym typeface="Wingdings"/>
              </a:rPr>
              <a:t>ou </a:t>
            </a:r>
            <a:r>
              <a:rPr lang="fr-FR" sz="2400" dirty="0" err="1" smtClean="0">
                <a:solidFill>
                  <a:srgbClr val="000099"/>
                </a:solidFill>
                <a:sym typeface="Wingdings"/>
              </a:rPr>
              <a:t>ß</a:t>
            </a:r>
            <a:r>
              <a:rPr lang="fr-FR" sz="2400" dirty="0">
                <a:solidFill>
                  <a:srgbClr val="000099"/>
                </a:solidFill>
                <a:sym typeface="Wingdings"/>
              </a:rPr>
              <a:t>- ± </a:t>
            </a:r>
            <a:r>
              <a:rPr lang="fr-FR" sz="2400" dirty="0" err="1">
                <a:solidFill>
                  <a:srgbClr val="000099"/>
                </a:solidFill>
                <a:sym typeface="Wingdings"/>
              </a:rPr>
              <a:t>Digoxine</a:t>
            </a:r>
            <a:r>
              <a:rPr lang="fr-FR" sz="2400" dirty="0">
                <a:solidFill>
                  <a:srgbClr val="000099"/>
                </a:solidFill>
                <a:sym typeface="Wingdings"/>
              </a:rPr>
              <a:t> ou </a:t>
            </a:r>
            <a:r>
              <a:rPr lang="fr-FR" sz="2400" dirty="0" err="1">
                <a:solidFill>
                  <a:srgbClr val="000099"/>
                </a:solidFill>
                <a:sym typeface="Wingdings"/>
              </a:rPr>
              <a:t>Digoxine</a:t>
            </a:r>
            <a:r>
              <a:rPr lang="fr-FR" sz="2400" dirty="0">
                <a:solidFill>
                  <a:srgbClr val="000099"/>
                </a:solidFill>
                <a:sym typeface="Wingdings"/>
              </a:rPr>
              <a:t> ± </a:t>
            </a:r>
            <a:r>
              <a:rPr lang="fr-FR" sz="2400" dirty="0" err="1">
                <a:solidFill>
                  <a:srgbClr val="000099"/>
                </a:solidFill>
                <a:sym typeface="Wingdings"/>
              </a:rPr>
              <a:t>ß</a:t>
            </a:r>
            <a:r>
              <a:rPr lang="fr-FR" sz="2400" dirty="0">
                <a:solidFill>
                  <a:srgbClr val="000099"/>
                </a:solidFill>
                <a:sym typeface="Wingdings"/>
              </a:rPr>
              <a:t>- </a:t>
            </a:r>
            <a:endParaRPr lang="fr-FR" sz="2400" dirty="0" smtClean="0">
              <a:solidFill>
                <a:srgbClr val="000099"/>
              </a:solidFill>
              <a:sym typeface="Wingdings"/>
            </a:endParaRPr>
          </a:p>
          <a:p>
            <a:pPr marL="0" indent="0" algn="just">
              <a:buNone/>
            </a:pPr>
            <a:r>
              <a:rPr lang="fr-FR" sz="2400" dirty="0">
                <a:solidFill>
                  <a:srgbClr val="000099"/>
                </a:solidFill>
                <a:sym typeface="Wingdings"/>
              </a:rPr>
              <a:t>	</a:t>
            </a:r>
            <a:r>
              <a:rPr lang="fr-FR" sz="2400" dirty="0" smtClean="0">
                <a:solidFill>
                  <a:srgbClr val="000099"/>
                </a:solidFill>
                <a:sym typeface="Wingdings"/>
              </a:rPr>
              <a:t>	ou </a:t>
            </a:r>
            <a:r>
              <a:rPr lang="fr-FR" sz="2400" dirty="0" err="1" smtClean="0">
                <a:solidFill>
                  <a:srgbClr val="000099"/>
                </a:solidFill>
                <a:sym typeface="Wingdings"/>
              </a:rPr>
              <a:t>Verapamil</a:t>
            </a:r>
            <a:r>
              <a:rPr lang="fr-FR" sz="2400" dirty="0" smtClean="0">
                <a:solidFill>
                  <a:srgbClr val="000099"/>
                </a:solidFill>
                <a:sym typeface="Wingdings"/>
              </a:rPr>
              <a:t> </a:t>
            </a:r>
            <a:r>
              <a:rPr lang="fr-FR" sz="2400" dirty="0">
                <a:solidFill>
                  <a:srgbClr val="000099"/>
                </a:solidFill>
                <a:sym typeface="Wingdings"/>
              </a:rPr>
              <a:t>/ </a:t>
            </a:r>
            <a:r>
              <a:rPr lang="fr-FR" sz="2400" dirty="0" err="1" smtClean="0">
                <a:solidFill>
                  <a:srgbClr val="000099"/>
                </a:solidFill>
                <a:sym typeface="Wingdings"/>
              </a:rPr>
              <a:t>Diltiazem</a:t>
            </a:r>
            <a:endParaRPr lang="fr-FR" sz="2400" dirty="0">
              <a:solidFill>
                <a:srgbClr val="000099"/>
              </a:solidFill>
            </a:endParaRPr>
          </a:p>
        </p:txBody>
      </p:sp>
    </p:spTree>
    <p:extLst>
      <p:ext uri="{BB962C8B-B14F-4D97-AF65-F5344CB8AC3E}">
        <p14:creationId xmlns:p14="http://schemas.microsoft.com/office/powerpoint/2010/main" val="89815401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b="1" dirty="0" smtClean="0">
                <a:solidFill>
                  <a:srgbClr val="000099"/>
                </a:solidFill>
              </a:rPr>
              <a:t>Dyslipidémies</a:t>
            </a:r>
            <a:endParaRPr lang="fr-FR" b="1" dirty="0">
              <a:solidFill>
                <a:srgbClr val="000099"/>
              </a:solidFill>
            </a:endParaRPr>
          </a:p>
        </p:txBody>
      </p:sp>
      <p:pic>
        <p:nvPicPr>
          <p:cNvPr id="5" name="Image 4"/>
          <p:cNvPicPr>
            <a:picLocks noChangeAspect="1"/>
          </p:cNvPicPr>
          <p:nvPr/>
        </p:nvPicPr>
        <p:blipFill>
          <a:blip r:embed="rId2" cstate="print"/>
          <a:stretch>
            <a:fillRect/>
          </a:stretch>
        </p:blipFill>
        <p:spPr>
          <a:xfrm>
            <a:off x="1266495" y="1690689"/>
            <a:ext cx="6200032" cy="4535383"/>
          </a:xfrm>
          <a:prstGeom prst="rect">
            <a:avLst/>
          </a:prstGeom>
        </p:spPr>
      </p:pic>
    </p:spTree>
    <p:extLst>
      <p:ext uri="{BB962C8B-B14F-4D97-AF65-F5344CB8AC3E}">
        <p14:creationId xmlns:p14="http://schemas.microsoft.com/office/powerpoint/2010/main" val="23937839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95536" y="476672"/>
            <a:ext cx="8229600" cy="1143000"/>
          </a:xfrm>
        </p:spPr>
        <p:txBody>
          <a:bodyPr/>
          <a:lstStyle/>
          <a:p>
            <a:pPr algn="ctr"/>
            <a:r>
              <a:rPr lang="fr-FR" sz="3600" b="1" dirty="0" smtClean="0">
                <a:solidFill>
                  <a:srgbClr val="0070C0"/>
                </a:solidFill>
              </a:rPr>
              <a:t>Dyslipidémies : principes généraux</a:t>
            </a:r>
            <a:endParaRPr lang="fr-FR" sz="3600" b="1" dirty="0">
              <a:solidFill>
                <a:srgbClr val="0070C0"/>
              </a:solidFill>
            </a:endParaRPr>
          </a:p>
        </p:txBody>
      </p:sp>
      <p:sp>
        <p:nvSpPr>
          <p:cNvPr id="4" name="Espace réservé du contenu 3"/>
          <p:cNvSpPr>
            <a:spLocks noGrp="1"/>
          </p:cNvSpPr>
          <p:nvPr>
            <p:ph idx="1"/>
          </p:nvPr>
        </p:nvSpPr>
        <p:spPr>
          <a:xfrm>
            <a:off x="467544" y="1700808"/>
            <a:ext cx="8352928" cy="4525963"/>
          </a:xfrm>
        </p:spPr>
        <p:txBody>
          <a:bodyPr>
            <a:noAutofit/>
          </a:bodyPr>
          <a:lstStyle/>
          <a:p>
            <a:r>
              <a:rPr lang="fr-FR" sz="2400" dirty="0" smtClean="0">
                <a:solidFill>
                  <a:srgbClr val="000099"/>
                </a:solidFill>
              </a:rPr>
              <a:t>Il n’est pas </a:t>
            </a:r>
            <a:r>
              <a:rPr lang="fr-FR" sz="2400" dirty="0">
                <a:solidFill>
                  <a:srgbClr val="000099"/>
                </a:solidFill>
              </a:rPr>
              <a:t>recommandé de débuter un traitement en prévention primaire après 80 ans. </a:t>
            </a:r>
            <a:endParaRPr lang="fr-FR" sz="2400" dirty="0" smtClean="0">
              <a:solidFill>
                <a:srgbClr val="000099"/>
              </a:solidFill>
            </a:endParaRPr>
          </a:p>
          <a:p>
            <a:r>
              <a:rPr lang="fr-FR" sz="2400" dirty="0">
                <a:solidFill>
                  <a:srgbClr val="000099"/>
                </a:solidFill>
              </a:rPr>
              <a:t>Chez les sujets âgés de plus de 80 ans, les critères permettant la prolongation du traitement en prévention primaire sont :</a:t>
            </a:r>
            <a:br>
              <a:rPr lang="fr-FR" sz="2400" dirty="0">
                <a:solidFill>
                  <a:srgbClr val="000099"/>
                </a:solidFill>
              </a:rPr>
            </a:br>
            <a:r>
              <a:rPr lang="fr-FR" sz="2400" dirty="0">
                <a:solidFill>
                  <a:srgbClr val="000099"/>
                </a:solidFill>
              </a:rPr>
              <a:t>	- le cumul de facteurs de risque ;</a:t>
            </a:r>
            <a:br>
              <a:rPr lang="fr-FR" sz="2400" dirty="0">
                <a:solidFill>
                  <a:srgbClr val="000099"/>
                </a:solidFill>
              </a:rPr>
            </a:br>
            <a:r>
              <a:rPr lang="fr-FR" sz="2400" dirty="0">
                <a:solidFill>
                  <a:srgbClr val="000099"/>
                </a:solidFill>
              </a:rPr>
              <a:t>	- l’absence de pathologie non cardiovasculaire    	</a:t>
            </a:r>
            <a:r>
              <a:rPr lang="fr-FR" sz="2400" dirty="0" smtClean="0">
                <a:solidFill>
                  <a:srgbClr val="000099"/>
                </a:solidFill>
              </a:rPr>
              <a:t>réduisant </a:t>
            </a:r>
            <a:r>
              <a:rPr lang="fr-FR" sz="2400" dirty="0">
                <a:solidFill>
                  <a:srgbClr val="000099"/>
                </a:solidFill>
              </a:rPr>
              <a:t>notablement l’espérance </a:t>
            </a:r>
            <a:r>
              <a:rPr lang="fr-FR" sz="2400" dirty="0" smtClean="0">
                <a:solidFill>
                  <a:srgbClr val="000099"/>
                </a:solidFill>
              </a:rPr>
              <a:t>de vie</a:t>
            </a:r>
          </a:p>
          <a:p>
            <a:pPr lvl="2">
              <a:buFontTx/>
              <a:buChar char="-"/>
            </a:pPr>
            <a:r>
              <a:rPr lang="fr-FR" dirty="0" smtClean="0">
                <a:solidFill>
                  <a:srgbClr val="000099"/>
                </a:solidFill>
              </a:rPr>
              <a:t>la bonne </a:t>
            </a:r>
            <a:r>
              <a:rPr lang="fr-FR" dirty="0">
                <a:solidFill>
                  <a:srgbClr val="000099"/>
                </a:solidFill>
              </a:rPr>
              <a:t>tolérance du traitement</a:t>
            </a:r>
            <a:endParaRPr lang="fr-FR" sz="1600" dirty="0" smtClean="0">
              <a:solidFill>
                <a:srgbClr val="000099"/>
              </a:solidFill>
            </a:endParaRPr>
          </a:p>
          <a:p>
            <a:pPr>
              <a:buFontTx/>
              <a:buChar char="-"/>
            </a:pPr>
            <a:r>
              <a:rPr lang="fr-FR" sz="2400" b="1" dirty="0" smtClean="0">
                <a:solidFill>
                  <a:srgbClr val="000099"/>
                </a:solidFill>
              </a:rPr>
              <a:t>Prévention </a:t>
            </a:r>
            <a:r>
              <a:rPr lang="fr-FR" sz="2400" b="1" dirty="0">
                <a:solidFill>
                  <a:srgbClr val="000099"/>
                </a:solidFill>
              </a:rPr>
              <a:t>secondaire : mêmes règles de prise en charge après 75 ans que chez les sujets plus jeunes</a:t>
            </a:r>
            <a:br>
              <a:rPr lang="fr-FR" sz="2400" b="1" dirty="0">
                <a:solidFill>
                  <a:srgbClr val="000099"/>
                </a:solidFill>
              </a:rPr>
            </a:br>
            <a:r>
              <a:rPr lang="fr-FR" sz="2400" b="1" dirty="0" smtClean="0">
                <a:solidFill>
                  <a:srgbClr val="000099"/>
                </a:solidFill>
              </a:rPr>
              <a:t>	-. </a:t>
            </a:r>
            <a:br>
              <a:rPr lang="fr-FR" sz="2400" b="1" dirty="0" smtClean="0">
                <a:solidFill>
                  <a:srgbClr val="000099"/>
                </a:solidFill>
              </a:rPr>
            </a:br>
            <a:endParaRPr lang="fr-FR" sz="2400" b="1" dirty="0">
              <a:solidFill>
                <a:srgbClr val="000099"/>
              </a:solidFill>
            </a:endParaRPr>
          </a:p>
        </p:txBody>
      </p:sp>
    </p:spTree>
    <p:extLst>
      <p:ext uri="{BB962C8B-B14F-4D97-AF65-F5344CB8AC3E}">
        <p14:creationId xmlns:p14="http://schemas.microsoft.com/office/powerpoint/2010/main" val="263423800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b="1" dirty="0" smtClean="0">
                <a:solidFill>
                  <a:srgbClr val="0070C0"/>
                </a:solidFill>
              </a:rPr>
              <a:t>Dyslipidémies : valeurs cibles du LDL-C</a:t>
            </a:r>
            <a:endParaRPr lang="fr-FR" sz="3200" b="1" dirty="0">
              <a:solidFill>
                <a:srgbClr val="0070C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53378205"/>
              </p:ext>
            </p:extLst>
          </p:nvPr>
        </p:nvGraphicFramePr>
        <p:xfrm>
          <a:off x="546764" y="1690688"/>
          <a:ext cx="8057684" cy="4618633"/>
        </p:xfrm>
        <a:graphic>
          <a:graphicData uri="http://schemas.openxmlformats.org/drawingml/2006/table">
            <a:tbl>
              <a:tblPr firstRow="1" bandRow="1">
                <a:tableStyleId>{5C22544A-7EE6-4342-B048-85BDC9FD1C3A}</a:tableStyleId>
              </a:tblPr>
              <a:tblGrid>
                <a:gridCol w="1438810"/>
                <a:gridCol w="2875877"/>
                <a:gridCol w="1798781"/>
                <a:gridCol w="1944216"/>
              </a:tblGrid>
              <a:tr h="718454">
                <a:tc>
                  <a:txBody>
                    <a:bodyPr/>
                    <a:lstStyle/>
                    <a:p>
                      <a:r>
                        <a:rPr lang="fr-FR" sz="1800" dirty="0" smtClean="0">
                          <a:solidFill>
                            <a:srgbClr val="000099"/>
                          </a:solidFill>
                        </a:rPr>
                        <a:t>Niveau de risque</a:t>
                      </a:r>
                      <a:endParaRPr lang="fr-FR" sz="1800" dirty="0">
                        <a:solidFill>
                          <a:srgbClr val="000099"/>
                        </a:solidFill>
                      </a:endParaRPr>
                    </a:p>
                  </a:txBody>
                  <a:tcPr marL="68580" marR="68580"/>
                </a:tc>
                <a:tc>
                  <a:txBody>
                    <a:bodyPr/>
                    <a:lstStyle/>
                    <a:p>
                      <a:endParaRPr lang="fr-FR" sz="1800" dirty="0">
                        <a:solidFill>
                          <a:srgbClr val="000099"/>
                        </a:solidFill>
                      </a:endParaRPr>
                    </a:p>
                  </a:txBody>
                  <a:tcPr marL="68580" marR="685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smtClean="0">
                          <a:solidFill>
                            <a:srgbClr val="000099"/>
                          </a:solidFill>
                        </a:rPr>
                        <a:t>Objectif LDL-C</a:t>
                      </a:r>
                    </a:p>
                  </a:txBody>
                  <a:tcPr marL="68580" marR="68580"/>
                </a:tc>
                <a:tc>
                  <a:txBody>
                    <a:bodyPr/>
                    <a:lstStyle/>
                    <a:p>
                      <a:r>
                        <a:rPr lang="fr-FR" sz="1800" dirty="0" smtClean="0">
                          <a:solidFill>
                            <a:srgbClr val="000099"/>
                          </a:solidFill>
                        </a:rPr>
                        <a:t>Note</a:t>
                      </a:r>
                      <a:endParaRPr lang="fr-FR" sz="1800" dirty="0">
                        <a:solidFill>
                          <a:srgbClr val="000099"/>
                        </a:solidFill>
                      </a:endParaRPr>
                    </a:p>
                  </a:txBody>
                  <a:tcPr marL="68580" marR="68580"/>
                </a:tc>
              </a:tr>
              <a:tr h="1642181">
                <a:tc>
                  <a:txBody>
                    <a:bodyPr/>
                    <a:lstStyle/>
                    <a:p>
                      <a:r>
                        <a:rPr lang="fr-FR" sz="1800" dirty="0" smtClean="0">
                          <a:solidFill>
                            <a:srgbClr val="000099"/>
                          </a:solidFill>
                        </a:rPr>
                        <a:t>élevé</a:t>
                      </a:r>
                      <a:endParaRPr lang="fr-FR" sz="1800" dirty="0">
                        <a:solidFill>
                          <a:srgbClr val="000099"/>
                        </a:solidFill>
                      </a:endParaRPr>
                    </a:p>
                  </a:txBody>
                  <a:tcPr marL="68580" marR="68580"/>
                </a:tc>
                <a:tc>
                  <a:txBody>
                    <a:bodyPr/>
                    <a:lstStyle/>
                    <a:p>
                      <a:r>
                        <a:rPr lang="fr-FR" sz="1800" dirty="0" smtClean="0">
                          <a:solidFill>
                            <a:srgbClr val="000099"/>
                          </a:solidFill>
                        </a:rPr>
                        <a:t>- Diabète sans </a:t>
                      </a:r>
                      <a:r>
                        <a:rPr lang="fr-FR" sz="1800" baseline="0" dirty="0" err="1" smtClean="0">
                          <a:solidFill>
                            <a:srgbClr val="000099"/>
                          </a:solidFill>
                        </a:rPr>
                        <a:t>fdr</a:t>
                      </a:r>
                      <a:r>
                        <a:rPr lang="fr-FR" sz="1800" baseline="0" dirty="0" smtClean="0">
                          <a:solidFill>
                            <a:srgbClr val="000099"/>
                          </a:solidFill>
                        </a:rPr>
                        <a:t> ou atteinte organe cible</a:t>
                      </a:r>
                    </a:p>
                    <a:p>
                      <a:r>
                        <a:rPr lang="fr-FR" sz="1800" baseline="0" dirty="0" smtClean="0">
                          <a:solidFill>
                            <a:srgbClr val="000099"/>
                          </a:solidFill>
                        </a:rPr>
                        <a:t>- I rénale chronique modérée</a:t>
                      </a:r>
                    </a:p>
                    <a:p>
                      <a:r>
                        <a:rPr lang="fr-FR" sz="1800" baseline="0" dirty="0" smtClean="0">
                          <a:solidFill>
                            <a:srgbClr val="000099"/>
                          </a:solidFill>
                        </a:rPr>
                        <a:t>- TA ≥  180/110 </a:t>
                      </a:r>
                      <a:r>
                        <a:rPr lang="fr-FR" sz="1800" baseline="0" dirty="0" err="1" smtClean="0">
                          <a:solidFill>
                            <a:srgbClr val="000099"/>
                          </a:solidFill>
                        </a:rPr>
                        <a:t>mmHg</a:t>
                      </a:r>
                      <a:endParaRPr lang="fr-FR" sz="1800" dirty="0">
                        <a:solidFill>
                          <a:srgbClr val="000099"/>
                        </a:solidFill>
                      </a:endParaRPr>
                    </a:p>
                  </a:txBody>
                  <a:tcPr marL="68580" marR="68580"/>
                </a:tc>
                <a:tc>
                  <a:txBody>
                    <a:bodyPr/>
                    <a:lstStyle/>
                    <a:p>
                      <a:r>
                        <a:rPr lang="fr-FR" sz="1800" dirty="0" smtClean="0">
                          <a:solidFill>
                            <a:srgbClr val="000099"/>
                          </a:solidFill>
                        </a:rPr>
                        <a:t>&lt;</a:t>
                      </a:r>
                      <a:r>
                        <a:rPr lang="fr-FR" sz="1800" baseline="0" dirty="0" smtClean="0">
                          <a:solidFill>
                            <a:srgbClr val="000099"/>
                          </a:solidFill>
                        </a:rPr>
                        <a:t> 1 g/l (2,6 </a:t>
                      </a:r>
                      <a:r>
                        <a:rPr lang="fr-FR" sz="1800" baseline="0" dirty="0" err="1" smtClean="0">
                          <a:solidFill>
                            <a:srgbClr val="000099"/>
                          </a:solidFill>
                        </a:rPr>
                        <a:t>mmol</a:t>
                      </a:r>
                      <a:r>
                        <a:rPr lang="fr-FR" sz="1800" baseline="0" dirty="0" smtClean="0">
                          <a:solidFill>
                            <a:srgbClr val="000099"/>
                          </a:solidFill>
                        </a:rPr>
                        <a:t>/l)</a:t>
                      </a:r>
                      <a:endParaRPr lang="fr-FR" sz="1800" dirty="0">
                        <a:solidFill>
                          <a:srgbClr val="000099"/>
                        </a:solidFill>
                      </a:endParaRPr>
                    </a:p>
                  </a:txBody>
                  <a:tcPr marL="68580" marR="68580"/>
                </a:tc>
                <a:tc>
                  <a:txBody>
                    <a:bodyPr/>
                    <a:lstStyle/>
                    <a:p>
                      <a:r>
                        <a:rPr lang="fr-FR" sz="1800" dirty="0" smtClean="0">
                          <a:solidFill>
                            <a:srgbClr val="000099"/>
                          </a:solidFill>
                        </a:rPr>
                        <a:t>+ modification mode de vie</a:t>
                      </a:r>
                      <a:endParaRPr lang="fr-FR" sz="1800" dirty="0">
                        <a:solidFill>
                          <a:srgbClr val="000099"/>
                        </a:solidFill>
                      </a:endParaRPr>
                    </a:p>
                  </a:txBody>
                  <a:tcPr marL="68580" marR="68580"/>
                </a:tc>
              </a:tr>
              <a:tr h="2257998">
                <a:tc>
                  <a:txBody>
                    <a:bodyPr/>
                    <a:lstStyle/>
                    <a:p>
                      <a:r>
                        <a:rPr lang="fr-FR" sz="1800" dirty="0" smtClean="0">
                          <a:solidFill>
                            <a:srgbClr val="000099"/>
                          </a:solidFill>
                        </a:rPr>
                        <a:t>Très élevé</a:t>
                      </a:r>
                      <a:endParaRPr lang="fr-FR" sz="1800" dirty="0">
                        <a:solidFill>
                          <a:srgbClr val="000099"/>
                        </a:solidFill>
                      </a:endParaRPr>
                    </a:p>
                  </a:txBody>
                  <a:tcPr marL="68580" marR="68580"/>
                </a:tc>
                <a:tc>
                  <a:txBody>
                    <a:bodyPr/>
                    <a:lstStyle/>
                    <a:p>
                      <a:r>
                        <a:rPr lang="fr-FR" sz="1800" dirty="0" smtClean="0">
                          <a:solidFill>
                            <a:srgbClr val="000099"/>
                          </a:solidFill>
                        </a:rPr>
                        <a:t>- Diabète</a:t>
                      </a:r>
                      <a:r>
                        <a:rPr lang="fr-FR" sz="1800" baseline="0" dirty="0" smtClean="0">
                          <a:solidFill>
                            <a:srgbClr val="000099"/>
                          </a:solidFill>
                        </a:rPr>
                        <a:t> avec au moins 1 </a:t>
                      </a:r>
                      <a:r>
                        <a:rPr lang="fr-FR" sz="1800" baseline="0" dirty="0" err="1" smtClean="0">
                          <a:solidFill>
                            <a:srgbClr val="000099"/>
                          </a:solidFill>
                        </a:rPr>
                        <a:t>fdr</a:t>
                      </a:r>
                      <a:r>
                        <a:rPr lang="fr-FR" sz="1800" baseline="0" dirty="0" smtClean="0">
                          <a:solidFill>
                            <a:srgbClr val="000099"/>
                          </a:solidFill>
                        </a:rPr>
                        <a:t> ou atteinte organe cible</a:t>
                      </a:r>
                    </a:p>
                    <a:p>
                      <a:r>
                        <a:rPr lang="fr-FR" sz="1800" baseline="0" dirty="0" smtClean="0">
                          <a:solidFill>
                            <a:srgbClr val="000099"/>
                          </a:solidFill>
                        </a:rPr>
                        <a:t>- Insuffisance rénale sévère</a:t>
                      </a:r>
                    </a:p>
                    <a:p>
                      <a:r>
                        <a:rPr lang="fr-FR" sz="1800" baseline="0" dirty="0" smtClean="0">
                          <a:solidFill>
                            <a:srgbClr val="000099"/>
                          </a:solidFill>
                        </a:rPr>
                        <a:t>- Maladie CV documentée (</a:t>
                      </a:r>
                      <a:r>
                        <a:rPr lang="fr-FR" sz="1800" b="1" baseline="0" dirty="0" smtClean="0">
                          <a:solidFill>
                            <a:srgbClr val="000099"/>
                          </a:solidFill>
                        </a:rPr>
                        <a:t>prévention secondaire</a:t>
                      </a:r>
                      <a:r>
                        <a:rPr lang="fr-FR" sz="1800" baseline="0" dirty="0" smtClean="0">
                          <a:solidFill>
                            <a:srgbClr val="000099"/>
                          </a:solidFill>
                        </a:rPr>
                        <a:t>)</a:t>
                      </a:r>
                      <a:endParaRPr lang="fr-FR" sz="1800" dirty="0">
                        <a:solidFill>
                          <a:srgbClr val="000099"/>
                        </a:solidFill>
                      </a:endParaRPr>
                    </a:p>
                  </a:txBody>
                  <a:tcPr marL="68580" marR="68580"/>
                </a:tc>
                <a:tc>
                  <a:txBody>
                    <a:bodyPr/>
                    <a:lstStyle/>
                    <a:p>
                      <a:r>
                        <a:rPr lang="fr-FR" sz="1800" b="1" dirty="0" smtClean="0">
                          <a:solidFill>
                            <a:srgbClr val="000099"/>
                          </a:solidFill>
                        </a:rPr>
                        <a:t>&lt; 0,70 g/l</a:t>
                      </a:r>
                      <a:r>
                        <a:rPr lang="fr-FR" sz="1800" b="1" baseline="0" dirty="0" smtClean="0">
                          <a:solidFill>
                            <a:srgbClr val="000099"/>
                          </a:solidFill>
                        </a:rPr>
                        <a:t> (1,8 </a:t>
                      </a:r>
                      <a:r>
                        <a:rPr lang="fr-FR" sz="1800" b="1" baseline="0" dirty="0" err="1" smtClean="0">
                          <a:solidFill>
                            <a:srgbClr val="000099"/>
                          </a:solidFill>
                        </a:rPr>
                        <a:t>mmol</a:t>
                      </a:r>
                      <a:r>
                        <a:rPr lang="fr-FR" sz="1800" b="1" baseline="0" dirty="0" smtClean="0">
                          <a:solidFill>
                            <a:srgbClr val="000099"/>
                          </a:solidFill>
                        </a:rPr>
                        <a:t>/l</a:t>
                      </a:r>
                      <a:r>
                        <a:rPr lang="fr-FR" sz="1800" baseline="0" dirty="0" smtClean="0">
                          <a:solidFill>
                            <a:srgbClr val="000099"/>
                          </a:solidFill>
                        </a:rPr>
                        <a:t>)</a:t>
                      </a:r>
                      <a:endParaRPr lang="fr-FR" sz="1800" dirty="0">
                        <a:solidFill>
                          <a:srgbClr val="000099"/>
                        </a:solidFill>
                      </a:endParaRPr>
                    </a:p>
                  </a:txBody>
                  <a:tcPr marL="68580" marR="685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smtClean="0">
                          <a:solidFill>
                            <a:srgbClr val="000099"/>
                          </a:solidFill>
                        </a:rPr>
                        <a:t>+ modification mode de vie</a:t>
                      </a:r>
                    </a:p>
                  </a:txBody>
                  <a:tcPr marL="68580" marR="68580"/>
                </a:tc>
              </a:tr>
            </a:tbl>
          </a:graphicData>
        </a:graphic>
      </p:graphicFrame>
    </p:spTree>
    <p:extLst>
      <p:ext uri="{BB962C8B-B14F-4D97-AF65-F5344CB8AC3E}">
        <p14:creationId xmlns:p14="http://schemas.microsoft.com/office/powerpoint/2010/main" val="28858633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0070C0"/>
                </a:solidFill>
              </a:rPr>
              <a:t>Dyslipidémies : traitement</a:t>
            </a:r>
            <a:endParaRPr lang="fr-FR" b="1" dirty="0">
              <a:solidFill>
                <a:srgbClr val="0070C0"/>
              </a:solidFill>
            </a:endParaRPr>
          </a:p>
        </p:txBody>
      </p:sp>
      <p:sp>
        <p:nvSpPr>
          <p:cNvPr id="3" name="Espace réservé du contenu 2"/>
          <p:cNvSpPr>
            <a:spLocks noGrp="1"/>
          </p:cNvSpPr>
          <p:nvPr>
            <p:ph idx="1"/>
          </p:nvPr>
        </p:nvSpPr>
        <p:spPr>
          <a:xfrm>
            <a:off x="457200" y="1600200"/>
            <a:ext cx="8291264" cy="4997152"/>
          </a:xfrm>
        </p:spPr>
        <p:txBody>
          <a:bodyPr>
            <a:normAutofit fontScale="70000" lnSpcReduction="20000"/>
          </a:bodyPr>
          <a:lstStyle/>
          <a:p>
            <a:r>
              <a:rPr lang="fr-FR" dirty="0" smtClean="0">
                <a:solidFill>
                  <a:srgbClr val="000099"/>
                </a:solidFill>
              </a:rPr>
              <a:t>Modification mode de vie</a:t>
            </a:r>
          </a:p>
          <a:p>
            <a:pPr lvl="1"/>
            <a:r>
              <a:rPr lang="fr-FR" dirty="0" smtClean="0">
                <a:solidFill>
                  <a:srgbClr val="000099"/>
                </a:solidFill>
              </a:rPr>
              <a:t>+ Traitement </a:t>
            </a:r>
            <a:r>
              <a:rPr lang="fr-FR" dirty="0" err="1" smtClean="0">
                <a:solidFill>
                  <a:srgbClr val="000099"/>
                </a:solidFill>
              </a:rPr>
              <a:t>hypolipémiant</a:t>
            </a:r>
            <a:r>
              <a:rPr lang="fr-FR" dirty="0" smtClean="0">
                <a:solidFill>
                  <a:srgbClr val="000099"/>
                </a:solidFill>
              </a:rPr>
              <a:t> si risque élevé</a:t>
            </a:r>
          </a:p>
          <a:p>
            <a:pPr marL="457200" lvl="1" indent="0">
              <a:buNone/>
            </a:pPr>
            <a:endParaRPr lang="fr-FR" dirty="0" smtClean="0">
              <a:solidFill>
                <a:srgbClr val="000099"/>
              </a:solidFill>
            </a:endParaRPr>
          </a:p>
          <a:p>
            <a:r>
              <a:rPr lang="fr-FR" dirty="0" smtClean="0">
                <a:solidFill>
                  <a:srgbClr val="000099"/>
                </a:solidFill>
              </a:rPr>
              <a:t>Après 3 mois, si objectif non atteint : </a:t>
            </a:r>
            <a:r>
              <a:rPr lang="fr-FR" dirty="0" err="1" smtClean="0">
                <a:solidFill>
                  <a:srgbClr val="000099"/>
                </a:solidFill>
              </a:rPr>
              <a:t>Traitementt</a:t>
            </a:r>
            <a:r>
              <a:rPr lang="fr-FR" dirty="0" smtClean="0">
                <a:solidFill>
                  <a:srgbClr val="000099"/>
                </a:solidFill>
              </a:rPr>
              <a:t> </a:t>
            </a:r>
            <a:r>
              <a:rPr lang="fr-FR" dirty="0" err="1" smtClean="0">
                <a:solidFill>
                  <a:srgbClr val="000099"/>
                </a:solidFill>
              </a:rPr>
              <a:t>hypolipémiant</a:t>
            </a:r>
            <a:r>
              <a:rPr lang="fr-FR" dirty="0" smtClean="0">
                <a:solidFill>
                  <a:srgbClr val="000099"/>
                </a:solidFill>
              </a:rPr>
              <a:t> (instauration ou renforcement)</a:t>
            </a:r>
          </a:p>
          <a:p>
            <a:endParaRPr lang="fr-FR" dirty="0" smtClean="0">
              <a:solidFill>
                <a:srgbClr val="000099"/>
              </a:solidFill>
            </a:endParaRPr>
          </a:p>
          <a:p>
            <a:r>
              <a:rPr lang="fr-FR" dirty="0" smtClean="0">
                <a:solidFill>
                  <a:srgbClr val="000099"/>
                </a:solidFill>
              </a:rPr>
              <a:t>Statines : Traitement de première ligne recommandé</a:t>
            </a:r>
          </a:p>
          <a:p>
            <a:pPr lvl="1"/>
            <a:r>
              <a:rPr lang="fr-FR" dirty="0" smtClean="0">
                <a:solidFill>
                  <a:srgbClr val="000099"/>
                </a:solidFill>
              </a:rPr>
              <a:t>Préférence </a:t>
            </a:r>
            <a:r>
              <a:rPr lang="fr-FR" b="1" dirty="0" err="1" smtClean="0">
                <a:solidFill>
                  <a:srgbClr val="000099"/>
                </a:solidFill>
              </a:rPr>
              <a:t>simvastatine</a:t>
            </a:r>
            <a:r>
              <a:rPr lang="fr-FR" dirty="0" smtClean="0">
                <a:solidFill>
                  <a:srgbClr val="000099"/>
                </a:solidFill>
              </a:rPr>
              <a:t> ou </a:t>
            </a:r>
            <a:r>
              <a:rPr lang="fr-FR" b="1" dirty="0" smtClean="0">
                <a:solidFill>
                  <a:srgbClr val="000099"/>
                </a:solidFill>
              </a:rPr>
              <a:t>atorvastatine</a:t>
            </a:r>
          </a:p>
          <a:p>
            <a:pPr lvl="1"/>
            <a:r>
              <a:rPr lang="fr-FR" dirty="0" smtClean="0">
                <a:solidFill>
                  <a:srgbClr val="000099"/>
                </a:solidFill>
              </a:rPr>
              <a:t>Choix posologie fonction</a:t>
            </a:r>
          </a:p>
          <a:p>
            <a:pPr lvl="2"/>
            <a:r>
              <a:rPr lang="fr-FR" dirty="0" smtClean="0">
                <a:solidFill>
                  <a:srgbClr val="000099"/>
                </a:solidFill>
              </a:rPr>
              <a:t>Niveau initial LDL</a:t>
            </a:r>
          </a:p>
          <a:p>
            <a:pPr lvl="2"/>
            <a:r>
              <a:rPr lang="fr-FR" dirty="0" smtClean="0">
                <a:solidFill>
                  <a:srgbClr val="000099"/>
                </a:solidFill>
              </a:rPr>
              <a:t>Niveau initial risque CV</a:t>
            </a:r>
          </a:p>
          <a:p>
            <a:pPr lvl="2"/>
            <a:r>
              <a:rPr lang="fr-FR" dirty="0" smtClean="0">
                <a:solidFill>
                  <a:srgbClr val="000099"/>
                </a:solidFill>
              </a:rPr>
              <a:t>Objectif visé</a:t>
            </a:r>
          </a:p>
          <a:p>
            <a:pPr marL="914400" lvl="2" indent="0">
              <a:buNone/>
            </a:pPr>
            <a:endParaRPr lang="fr-FR" dirty="0" smtClean="0">
              <a:solidFill>
                <a:srgbClr val="000099"/>
              </a:solidFill>
            </a:endParaRPr>
          </a:p>
          <a:p>
            <a:r>
              <a:rPr lang="fr-FR" dirty="0" smtClean="0">
                <a:solidFill>
                  <a:srgbClr val="000099"/>
                </a:solidFill>
              </a:rPr>
              <a:t>Sujet âgé : débuter </a:t>
            </a:r>
            <a:r>
              <a:rPr lang="fr-FR" dirty="0">
                <a:solidFill>
                  <a:srgbClr val="000099"/>
                </a:solidFill>
              </a:rPr>
              <a:t>à</a:t>
            </a:r>
            <a:r>
              <a:rPr lang="fr-FR" dirty="0" smtClean="0">
                <a:solidFill>
                  <a:srgbClr val="000099"/>
                </a:solidFill>
              </a:rPr>
              <a:t> faible dose, adapter la  posologie avec précaution, atteindre  une concentrations LDL-C identique à celle des  sujets jeunes</a:t>
            </a:r>
            <a:endParaRPr lang="fr-FR" dirty="0">
              <a:solidFill>
                <a:srgbClr val="000099"/>
              </a:solidFill>
            </a:endParaRPr>
          </a:p>
        </p:txBody>
      </p:sp>
    </p:spTree>
    <p:extLst>
      <p:ext uri="{BB962C8B-B14F-4D97-AF65-F5344CB8AC3E}">
        <p14:creationId xmlns:p14="http://schemas.microsoft.com/office/powerpoint/2010/main" val="3254188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264" y="260648"/>
            <a:ext cx="9144000" cy="954107"/>
          </a:xfrm>
          <a:prstGeom prst="rect">
            <a:avLst/>
          </a:prstGeom>
          <a:noFill/>
        </p:spPr>
        <p:txBody>
          <a:bodyPr wrap="square" rtlCol="0">
            <a:spAutoFit/>
          </a:bodyPr>
          <a:lstStyle/>
          <a:p>
            <a:pPr algn="ctr"/>
            <a:r>
              <a:rPr lang="fr-FR" sz="2800" b="1" dirty="0" smtClean="0">
                <a:solidFill>
                  <a:srgbClr val="0000FF"/>
                </a:solidFill>
                <a:effectLst>
                  <a:outerShdw blurRad="38100" dist="38100" dir="2700000" algn="tl">
                    <a:srgbClr val="000000">
                      <a:alpha val="43137"/>
                    </a:srgbClr>
                  </a:outerShdw>
                </a:effectLst>
              </a:rPr>
              <a:t>Prise en charge de </a:t>
            </a:r>
          </a:p>
          <a:p>
            <a:pPr algn="ctr"/>
            <a:r>
              <a:rPr lang="fr-FR" sz="2800" b="1" dirty="0" smtClean="0">
                <a:solidFill>
                  <a:srgbClr val="0000FF"/>
                </a:solidFill>
                <a:effectLst>
                  <a:outerShdw blurRad="38100" dist="38100" dir="2700000" algn="tl">
                    <a:srgbClr val="000000">
                      <a:alpha val="43137"/>
                    </a:srgbClr>
                  </a:outerShdw>
                </a:effectLst>
              </a:rPr>
              <a:t>l’hypertension artérielle de l’adulte</a:t>
            </a:r>
            <a:endParaRPr lang="fr-FR" sz="2800" b="1" dirty="0">
              <a:solidFill>
                <a:srgbClr val="0000FF"/>
              </a:solidFill>
              <a:effectLst>
                <a:outerShdw blurRad="38100" dist="38100" dir="2700000" algn="tl">
                  <a:srgbClr val="000000">
                    <a:alpha val="43137"/>
                  </a:srgbClr>
                </a:outerShdw>
              </a:effectLst>
            </a:endParaRPr>
          </a:p>
        </p:txBody>
      </p:sp>
      <p:sp>
        <p:nvSpPr>
          <p:cNvPr id="5" name="ZoneTexte 4"/>
          <p:cNvSpPr txBox="1"/>
          <p:nvPr/>
        </p:nvSpPr>
        <p:spPr>
          <a:xfrm>
            <a:off x="0" y="6453336"/>
            <a:ext cx="9144000" cy="369332"/>
          </a:xfrm>
          <a:prstGeom prst="rect">
            <a:avLst/>
          </a:prstGeom>
          <a:noFill/>
        </p:spPr>
        <p:txBody>
          <a:bodyPr wrap="square" rtlCol="0">
            <a:spAutoFit/>
          </a:bodyPr>
          <a:lstStyle/>
          <a:p>
            <a:pPr algn="ctr"/>
            <a:r>
              <a:rPr lang="fr-FR" dirty="0" smtClean="0">
                <a:solidFill>
                  <a:srgbClr val="0000FF"/>
                </a:solidFill>
              </a:rPr>
              <a:t>HAS septembre 2016</a:t>
            </a:r>
            <a:endParaRPr lang="fr-FR" dirty="0">
              <a:solidFill>
                <a:srgbClr val="0000FF"/>
              </a:solidFill>
            </a:endParaRPr>
          </a:p>
        </p:txBody>
      </p:sp>
      <p:pic>
        <p:nvPicPr>
          <p:cNvPr id="2" name="Image 1"/>
          <p:cNvPicPr>
            <a:picLocks noChangeAspect="1"/>
          </p:cNvPicPr>
          <p:nvPr/>
        </p:nvPicPr>
        <p:blipFill>
          <a:blip r:embed="rId2" cstate="print"/>
          <a:stretch>
            <a:fillRect/>
          </a:stretch>
        </p:blipFill>
        <p:spPr>
          <a:xfrm>
            <a:off x="899592" y="1484784"/>
            <a:ext cx="7404100" cy="47625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016758"/>
          </a:xfrm>
          <a:prstGeom prst="rect">
            <a:avLst/>
          </a:prstGeom>
          <a:noFill/>
        </p:spPr>
        <p:txBody>
          <a:bodyPr wrap="square" rtlCol="0">
            <a:spAutoFit/>
          </a:bodyPr>
          <a:lstStyle/>
          <a:p>
            <a:endParaRPr lang="fr-FR" sz="2000" dirty="0" smtClean="0">
              <a:solidFill>
                <a:srgbClr val="0000FF"/>
              </a:solidFill>
              <a:latin typeface="+mj-lt"/>
            </a:endParaRPr>
          </a:p>
          <a:p>
            <a:endParaRPr lang="fr-FR" sz="2000" dirty="0" smtClean="0">
              <a:solidFill>
                <a:srgbClr val="0000FF"/>
              </a:solidFill>
              <a:latin typeface="+mj-lt"/>
            </a:endParaRPr>
          </a:p>
          <a:p>
            <a:endParaRPr lang="fr-FR" sz="2000" dirty="0" smtClean="0">
              <a:solidFill>
                <a:srgbClr val="0000FF"/>
              </a:solidFill>
              <a:latin typeface="+mj-lt"/>
            </a:endParaRPr>
          </a:p>
          <a:p>
            <a:r>
              <a:rPr lang="fr-FR" sz="2000" dirty="0" smtClean="0">
                <a:solidFill>
                  <a:srgbClr val="0000FF"/>
                </a:solidFill>
                <a:latin typeface="+mj-lt"/>
                <a:ea typeface="Tahoma"/>
                <a:cs typeface="Tahoma"/>
              </a:rPr>
              <a:t>		Statine de forte intensité 	ATORVASTATINE 40-80mg</a:t>
            </a:r>
          </a:p>
          <a:p>
            <a:r>
              <a:rPr lang="fr-FR" sz="2000" dirty="0" smtClean="0">
                <a:solidFill>
                  <a:srgbClr val="0000FF"/>
                </a:solidFill>
                <a:latin typeface="+mj-lt"/>
                <a:ea typeface="Tahoma"/>
                <a:cs typeface="Tahoma"/>
              </a:rPr>
              <a:t>,</a:t>
            </a:r>
          </a:p>
          <a:p>
            <a:r>
              <a:rPr lang="fr-FR" sz="2000" dirty="0" smtClean="0">
                <a:solidFill>
                  <a:srgbClr val="0000FF"/>
                </a:solidFill>
                <a:latin typeface="+mj-lt"/>
                <a:ea typeface="Tahoma"/>
                <a:cs typeface="Tahoma"/>
              </a:rPr>
              <a:t> 						ROSUVASTATINE 20mg</a:t>
            </a:r>
          </a:p>
          <a:p>
            <a:endParaRPr lang="fr-FR" sz="2000" dirty="0" smtClean="0">
              <a:solidFill>
                <a:srgbClr val="0000FF"/>
              </a:solidFill>
              <a:latin typeface="+mj-lt"/>
              <a:ea typeface="Tahoma"/>
              <a:cs typeface="Tahoma"/>
            </a:endParaRPr>
          </a:p>
          <a:p>
            <a:r>
              <a:rPr lang="fr-FR" sz="2000" dirty="0" smtClean="0">
                <a:solidFill>
                  <a:srgbClr val="0000FF"/>
                </a:solidFill>
                <a:latin typeface="+mj-lt"/>
                <a:ea typeface="Tahoma"/>
                <a:cs typeface="Tahoma"/>
              </a:rPr>
              <a:t>		Statine d’intensité modérée : 	</a:t>
            </a:r>
            <a:r>
              <a:rPr lang="fr-FR" sz="2000" b="1" dirty="0" smtClean="0">
                <a:solidFill>
                  <a:srgbClr val="0000FF"/>
                </a:solidFill>
                <a:latin typeface="+mj-lt"/>
                <a:ea typeface="Tahoma"/>
                <a:cs typeface="Tahoma"/>
              </a:rPr>
              <a:t>ATORVASTATINE 10-20mg</a:t>
            </a:r>
          </a:p>
          <a:p>
            <a:endParaRPr lang="fr-FR" sz="2000" dirty="0" smtClean="0">
              <a:solidFill>
                <a:srgbClr val="0000FF"/>
              </a:solidFill>
              <a:latin typeface="+mj-lt"/>
              <a:ea typeface="Tahoma"/>
              <a:cs typeface="Tahoma"/>
            </a:endParaRPr>
          </a:p>
          <a:p>
            <a:pPr lvl="8"/>
            <a:r>
              <a:rPr lang="fr-FR" sz="2000" dirty="0" smtClean="0">
                <a:solidFill>
                  <a:srgbClr val="0000FF"/>
                </a:solidFill>
                <a:latin typeface="+mj-lt"/>
              </a:rPr>
              <a:t>		FLUVASTATINE 80mg</a:t>
            </a:r>
          </a:p>
          <a:p>
            <a:pPr lvl="8"/>
            <a:endParaRPr lang="fr-FR" sz="2000" dirty="0" smtClean="0">
              <a:solidFill>
                <a:srgbClr val="0000FF"/>
              </a:solidFill>
              <a:latin typeface="+mj-lt"/>
            </a:endParaRPr>
          </a:p>
          <a:p>
            <a:pPr lvl="8"/>
            <a:r>
              <a:rPr lang="fr-FR" sz="2000" dirty="0" smtClean="0">
                <a:solidFill>
                  <a:srgbClr val="0000FF"/>
                </a:solidFill>
                <a:latin typeface="+mj-lt"/>
              </a:rPr>
              <a:t>		PRAVASTATINE 40mg</a:t>
            </a:r>
          </a:p>
          <a:p>
            <a:pPr lvl="8"/>
            <a:endParaRPr lang="fr-FR" sz="2000" dirty="0" smtClean="0">
              <a:solidFill>
                <a:srgbClr val="0000FF"/>
              </a:solidFill>
              <a:latin typeface="+mj-lt"/>
            </a:endParaRPr>
          </a:p>
          <a:p>
            <a:pPr lvl="8"/>
            <a:r>
              <a:rPr lang="fr-FR" sz="2000" dirty="0" smtClean="0">
                <a:solidFill>
                  <a:srgbClr val="0000FF"/>
                </a:solidFill>
                <a:latin typeface="+mj-lt"/>
              </a:rPr>
              <a:t>		</a:t>
            </a:r>
            <a:r>
              <a:rPr lang="fr-FR" sz="2000" b="1" dirty="0" smtClean="0">
                <a:solidFill>
                  <a:srgbClr val="0000FF"/>
                </a:solidFill>
                <a:latin typeface="+mj-lt"/>
              </a:rPr>
              <a:t>SIMVASTATINE 20-40mg</a:t>
            </a:r>
          </a:p>
          <a:p>
            <a:pPr lvl="8"/>
            <a:endParaRPr lang="fr-FR" sz="2000" dirty="0" smtClean="0">
              <a:solidFill>
                <a:srgbClr val="0000FF"/>
              </a:solidFill>
              <a:latin typeface="+mj-lt"/>
            </a:endParaRPr>
          </a:p>
          <a:p>
            <a:pPr lvl="8"/>
            <a:r>
              <a:rPr lang="fr-FR" sz="2000" dirty="0" smtClean="0">
                <a:solidFill>
                  <a:srgbClr val="0000FF"/>
                </a:solidFill>
                <a:latin typeface="+mj-lt"/>
              </a:rPr>
              <a:t>		ROSUVASTATINE 5-10mg</a:t>
            </a:r>
            <a:endParaRPr lang="fr-FR" sz="2000" dirty="0">
              <a:solidFill>
                <a:srgbClr val="0000FF"/>
              </a:solidFill>
              <a:latin typeface="+mj-lt"/>
            </a:endParaRPr>
          </a:p>
        </p:txBody>
      </p:sp>
    </p:spTree>
    <p:extLst>
      <p:ext uri="{BB962C8B-B14F-4D97-AF65-F5344CB8AC3E}">
        <p14:creationId xmlns:p14="http://schemas.microsoft.com/office/powerpoint/2010/main" val="669478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4031873"/>
          </a:xfrm>
          <a:prstGeom prst="rect">
            <a:avLst/>
          </a:prstGeom>
          <a:noFill/>
        </p:spPr>
        <p:txBody>
          <a:bodyPr wrap="square" rtlCol="0">
            <a:spAutoFit/>
          </a:bodyPr>
          <a:lstStyle/>
          <a:p>
            <a:r>
              <a:rPr lang="fr-FR" sz="2000" b="1" dirty="0" smtClean="0">
                <a:solidFill>
                  <a:srgbClr val="0000FF"/>
                </a:solidFill>
                <a:effectLst>
                  <a:outerShdw blurRad="38100" dist="38100" dir="2700000" algn="tl">
                    <a:srgbClr val="000000">
                      <a:alpha val="43137"/>
                    </a:srgbClr>
                  </a:outerShdw>
                </a:effectLst>
              </a:rPr>
              <a:t>Surveillance</a:t>
            </a:r>
            <a:r>
              <a:rPr lang="fr-FR" sz="2000" dirty="0" smtClean="0">
                <a:solidFill>
                  <a:srgbClr val="0000FF"/>
                </a:solidFill>
                <a:effectLst>
                  <a:outerShdw blurRad="38100" dist="38100" dir="2700000" algn="tl">
                    <a:srgbClr val="000000">
                      <a:alpha val="43137"/>
                    </a:srgbClr>
                  </a:outerShdw>
                </a:effectLst>
              </a:rPr>
              <a:t> </a:t>
            </a:r>
            <a:r>
              <a:rPr lang="fr-FR" sz="2000" dirty="0" smtClean="0">
                <a:solidFill>
                  <a:srgbClr val="0000FF"/>
                </a:solidFill>
              </a:rPr>
              <a:t>: </a:t>
            </a:r>
          </a:p>
          <a:p>
            <a:endParaRPr lang="fr-FR" sz="2000" dirty="0" smtClean="0">
              <a:solidFill>
                <a:srgbClr val="0000FF"/>
              </a:solidFill>
            </a:endParaRPr>
          </a:p>
          <a:p>
            <a:pPr>
              <a:buFontTx/>
              <a:buChar char="-"/>
            </a:pPr>
            <a:r>
              <a:rPr lang="fr-FR" sz="2000" dirty="0" smtClean="0">
                <a:solidFill>
                  <a:srgbClr val="0000FF"/>
                </a:solidFill>
              </a:rPr>
              <a:t>Transaminases avant instauration et à 8 semaines </a:t>
            </a:r>
          </a:p>
          <a:p>
            <a:pPr>
              <a:buFontTx/>
              <a:buChar char="-"/>
            </a:pPr>
            <a:endParaRPr lang="fr-FR" sz="2000" dirty="0" smtClean="0">
              <a:solidFill>
                <a:srgbClr val="0000FF"/>
              </a:solidFill>
            </a:endParaRPr>
          </a:p>
          <a:p>
            <a:pPr lvl="1"/>
            <a:r>
              <a:rPr lang="fr-FR" sz="2000" dirty="0" smtClean="0">
                <a:solidFill>
                  <a:srgbClr val="0000FF"/>
                </a:solidFill>
              </a:rPr>
              <a:t>Arrêt si ALAT ou ASAT x3</a:t>
            </a:r>
          </a:p>
          <a:p>
            <a:pPr lvl="1"/>
            <a:endParaRPr lang="fr-FR" sz="2000" dirty="0" smtClean="0">
              <a:solidFill>
                <a:srgbClr val="0000FF"/>
              </a:solidFill>
            </a:endParaRPr>
          </a:p>
          <a:p>
            <a:pPr marL="0" lvl="1">
              <a:buFontTx/>
              <a:buChar char="-"/>
            </a:pPr>
            <a:r>
              <a:rPr lang="fr-FR" sz="2000" dirty="0" smtClean="0">
                <a:solidFill>
                  <a:srgbClr val="0000FF"/>
                </a:solidFill>
              </a:rPr>
              <a:t>CPK avant traitement &gt; 70 ans</a:t>
            </a:r>
          </a:p>
          <a:p>
            <a:pPr marL="0" lvl="1">
              <a:buFontTx/>
              <a:buChar char="-"/>
            </a:pPr>
            <a:endParaRPr lang="fr-FR" sz="2000" dirty="0" smtClean="0">
              <a:solidFill>
                <a:srgbClr val="0000FF"/>
              </a:solidFill>
            </a:endParaRPr>
          </a:p>
          <a:p>
            <a:pPr marL="0" lvl="1"/>
            <a:r>
              <a:rPr lang="fr-FR" sz="2000" dirty="0" smtClean="0">
                <a:solidFill>
                  <a:srgbClr val="0000FF"/>
                </a:solidFill>
              </a:rPr>
              <a:t>	Pas d’introduction si CPK x5</a:t>
            </a:r>
          </a:p>
          <a:p>
            <a:pPr marL="0" lvl="1"/>
            <a:endParaRPr lang="fr-FR" sz="2000" dirty="0" smtClean="0">
              <a:solidFill>
                <a:srgbClr val="0000FF"/>
              </a:solidFill>
            </a:endParaRPr>
          </a:p>
          <a:p>
            <a:pPr marL="0" lvl="1"/>
            <a:r>
              <a:rPr lang="fr-FR" sz="2000" dirty="0" smtClean="0">
                <a:solidFill>
                  <a:srgbClr val="0000FF"/>
                </a:solidFill>
              </a:rPr>
              <a:t>	Arrêt si douleurs musculaires et CPK x5</a:t>
            </a:r>
          </a:p>
          <a:p>
            <a:pPr lvl="1"/>
            <a:endParaRPr lang="fr-FR" dirty="0" smtClean="0"/>
          </a:p>
          <a:p>
            <a:pPr lvl="1"/>
            <a:endParaRPr lang="fr-FR" dirty="0" smtClean="0"/>
          </a:p>
        </p:txBody>
      </p:sp>
    </p:spTree>
    <p:extLst>
      <p:ext uri="{BB962C8B-B14F-4D97-AF65-F5344CB8AC3E}">
        <p14:creationId xmlns:p14="http://schemas.microsoft.com/office/powerpoint/2010/main" val="2563572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16" y="116632"/>
            <a:ext cx="9144000" cy="954107"/>
          </a:xfrm>
          <a:prstGeom prst="rect">
            <a:avLst/>
          </a:prstGeom>
          <a:noFill/>
        </p:spPr>
        <p:txBody>
          <a:bodyPr wrap="square" rtlCol="0">
            <a:spAutoFit/>
          </a:bodyPr>
          <a:lstStyle/>
          <a:p>
            <a:pPr algn="ctr"/>
            <a:r>
              <a:rPr lang="fr-FR" sz="2800" b="1" dirty="0" smtClean="0">
                <a:solidFill>
                  <a:srgbClr val="0000FF"/>
                </a:solidFill>
              </a:rPr>
              <a:t>Actualisations 2017 des recommandations du </a:t>
            </a:r>
          </a:p>
          <a:p>
            <a:pPr algn="ctr"/>
            <a:r>
              <a:rPr lang="fr-FR" sz="2800" b="1" dirty="0" smtClean="0">
                <a:solidFill>
                  <a:srgbClr val="0000FF"/>
                </a:solidFill>
              </a:rPr>
              <a:t> traitement de l’ostéoporose post-ménopausique </a:t>
            </a:r>
            <a:endParaRPr lang="fr-FR" sz="2800" b="1" dirty="0">
              <a:solidFill>
                <a:srgbClr val="0000FF"/>
              </a:solidFill>
            </a:endParaRPr>
          </a:p>
        </p:txBody>
      </p:sp>
      <p:pic>
        <p:nvPicPr>
          <p:cNvPr id="3" name="Image 2"/>
          <p:cNvPicPr>
            <a:picLocks noChangeAspect="1"/>
          </p:cNvPicPr>
          <p:nvPr/>
        </p:nvPicPr>
        <p:blipFill>
          <a:blip r:embed="rId2" cstate="print"/>
          <a:stretch>
            <a:fillRect/>
          </a:stretch>
        </p:blipFill>
        <p:spPr>
          <a:xfrm>
            <a:off x="623921" y="1196752"/>
            <a:ext cx="7476471" cy="5623148"/>
          </a:xfrm>
          <a:prstGeom prst="rect">
            <a:avLst/>
          </a:prstGeom>
        </p:spPr>
      </p:pic>
    </p:spTree>
    <p:extLst>
      <p:ext uri="{BB962C8B-B14F-4D97-AF65-F5344CB8AC3E}">
        <p14:creationId xmlns:p14="http://schemas.microsoft.com/office/powerpoint/2010/main" val="390651002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1138138"/>
          </a:xfrm>
        </p:spPr>
        <p:txBody>
          <a:bodyPr/>
          <a:lstStyle/>
          <a:p>
            <a:r>
              <a:rPr lang="fr-FR" sz="4000" b="1" dirty="0">
                <a:solidFill>
                  <a:srgbClr val="0000FF"/>
                </a:solidFill>
              </a:rPr>
              <a:t>O</a:t>
            </a:r>
            <a:r>
              <a:rPr lang="fr-FR" sz="4000" b="1" dirty="0" smtClean="0">
                <a:solidFill>
                  <a:srgbClr val="0000FF"/>
                </a:solidFill>
              </a:rPr>
              <a:t>stéoporose </a:t>
            </a:r>
            <a:r>
              <a:rPr lang="fr-FR" sz="4000" b="1" dirty="0">
                <a:solidFill>
                  <a:srgbClr val="0000FF"/>
                </a:solidFill>
              </a:rPr>
              <a:t>post-ménopausique </a:t>
            </a:r>
            <a:endParaRPr lang="fr-FR" sz="4000" dirty="0"/>
          </a:p>
        </p:txBody>
      </p:sp>
      <p:sp>
        <p:nvSpPr>
          <p:cNvPr id="3" name="Espace réservé du contenu 2"/>
          <p:cNvSpPr>
            <a:spLocks noGrp="1"/>
          </p:cNvSpPr>
          <p:nvPr>
            <p:ph idx="1"/>
          </p:nvPr>
        </p:nvSpPr>
        <p:spPr/>
        <p:txBody>
          <a:bodyPr/>
          <a:lstStyle/>
          <a:p>
            <a:r>
              <a:rPr lang="fr-FR" sz="1800" b="1" u="sng" dirty="0">
                <a:solidFill>
                  <a:schemeClr val="accent6"/>
                </a:solidFill>
              </a:rPr>
              <a:t>En cas de fracture sévère</a:t>
            </a:r>
          </a:p>
          <a:p>
            <a:endParaRPr lang="fr-FR" sz="1800" dirty="0">
              <a:solidFill>
                <a:schemeClr val="accent6"/>
              </a:solidFill>
            </a:endParaRPr>
          </a:p>
          <a:p>
            <a:pPr>
              <a:buFont typeface="Wingdings"/>
              <a:buChar char=""/>
            </a:pPr>
            <a:r>
              <a:rPr lang="fr-FR" sz="1800" dirty="0">
                <a:solidFill>
                  <a:schemeClr val="accent6"/>
                </a:solidFill>
                <a:sym typeface="Wingdings"/>
              </a:rPr>
              <a:t> </a:t>
            </a:r>
            <a:r>
              <a:rPr lang="fr-FR" sz="1800" b="1" dirty="0">
                <a:solidFill>
                  <a:schemeClr val="accent6"/>
                </a:solidFill>
                <a:sym typeface="Wingdings"/>
              </a:rPr>
              <a:t>Un traitement est recommandé quel que soit l’âge après une fracture </a:t>
            </a:r>
            <a:r>
              <a:rPr lang="fr-FR" sz="1800" b="1" dirty="0" smtClean="0">
                <a:solidFill>
                  <a:schemeClr val="accent6"/>
                </a:solidFill>
                <a:sym typeface="Wingdings"/>
              </a:rPr>
              <a:t>sévère de </a:t>
            </a:r>
            <a:r>
              <a:rPr lang="fr-FR" sz="1800" b="1" dirty="0">
                <a:solidFill>
                  <a:schemeClr val="accent6"/>
                </a:solidFill>
                <a:sym typeface="Wingdings"/>
              </a:rPr>
              <a:t>faible traumatisme </a:t>
            </a:r>
            <a:endParaRPr lang="fr-FR" sz="1800" dirty="0">
              <a:solidFill>
                <a:schemeClr val="accent6"/>
              </a:solidFill>
              <a:sym typeface="Wingdings"/>
            </a:endParaRPr>
          </a:p>
          <a:p>
            <a:pPr>
              <a:buFont typeface="Wingdings"/>
              <a:buChar char=""/>
            </a:pPr>
            <a:r>
              <a:rPr lang="fr-FR" sz="1800" dirty="0">
                <a:solidFill>
                  <a:schemeClr val="accent6"/>
                </a:solidFill>
                <a:sym typeface="Wingdings"/>
              </a:rPr>
              <a:t> Il faut réaliser une </a:t>
            </a:r>
            <a:r>
              <a:rPr lang="fr-FR" sz="1800" dirty="0" err="1">
                <a:solidFill>
                  <a:schemeClr val="accent6"/>
                </a:solidFill>
                <a:sym typeface="Wingdings"/>
              </a:rPr>
              <a:t>ostéodensitométrie</a:t>
            </a:r>
            <a:r>
              <a:rPr lang="fr-FR" sz="1800" dirty="0">
                <a:solidFill>
                  <a:schemeClr val="accent6"/>
                </a:solidFill>
                <a:sym typeface="Wingdings"/>
              </a:rPr>
              <a:t> pour </a:t>
            </a:r>
            <a:endParaRPr lang="fr-FR" sz="1800" dirty="0" smtClean="0">
              <a:solidFill>
                <a:schemeClr val="accent6"/>
              </a:solidFill>
              <a:sym typeface="Wingdings"/>
            </a:endParaRPr>
          </a:p>
          <a:p>
            <a:pPr marL="0" indent="0">
              <a:buNone/>
            </a:pPr>
            <a:r>
              <a:rPr lang="fr-FR" sz="1800" dirty="0" smtClean="0">
                <a:solidFill>
                  <a:schemeClr val="accent6"/>
                </a:solidFill>
                <a:sym typeface="Wingdings"/>
              </a:rPr>
              <a:t>              - </a:t>
            </a:r>
            <a:r>
              <a:rPr lang="fr-FR" sz="1800" dirty="0">
                <a:solidFill>
                  <a:schemeClr val="accent6"/>
                </a:solidFill>
                <a:sym typeface="Wingdings"/>
              </a:rPr>
              <a:t>Vérifier </a:t>
            </a:r>
            <a:r>
              <a:rPr lang="fr-FR" sz="1800" dirty="0" err="1">
                <a:solidFill>
                  <a:schemeClr val="accent6"/>
                </a:solidFill>
                <a:sym typeface="Wingdings"/>
              </a:rPr>
              <a:t>T</a:t>
            </a:r>
            <a:r>
              <a:rPr lang="fr-FR" sz="1800" dirty="0">
                <a:solidFill>
                  <a:schemeClr val="accent6"/>
                </a:solidFill>
                <a:sym typeface="Wingdings"/>
              </a:rPr>
              <a:t> score &lt; - 1</a:t>
            </a:r>
          </a:p>
          <a:p>
            <a:r>
              <a:rPr lang="fr-FR" sz="1800" dirty="0" smtClean="0">
                <a:solidFill>
                  <a:schemeClr val="accent6"/>
                </a:solidFill>
                <a:sym typeface="Wingdings"/>
              </a:rPr>
              <a:t>         - </a:t>
            </a:r>
            <a:r>
              <a:rPr lang="fr-FR" sz="1800" dirty="0">
                <a:solidFill>
                  <a:schemeClr val="accent6"/>
                </a:solidFill>
                <a:sym typeface="Wingdings"/>
              </a:rPr>
              <a:t>Planifier le suivi thérapeutique </a:t>
            </a:r>
          </a:p>
          <a:p>
            <a:pPr marL="0" indent="0">
              <a:buNone/>
            </a:pPr>
            <a:endParaRPr lang="fr-FR" sz="1800" dirty="0">
              <a:solidFill>
                <a:schemeClr val="accent6"/>
              </a:solidFill>
              <a:sym typeface="Wingdings"/>
            </a:endParaRPr>
          </a:p>
          <a:p>
            <a:pPr>
              <a:buFont typeface="Wingdings" charset="0"/>
              <a:buChar char=""/>
            </a:pPr>
            <a:r>
              <a:rPr lang="fr-FR" sz="1800" b="1" dirty="0" err="1">
                <a:solidFill>
                  <a:schemeClr val="accent6"/>
                </a:solidFill>
                <a:sym typeface="Wingdings"/>
              </a:rPr>
              <a:t>Ostéodensitométrie</a:t>
            </a:r>
            <a:r>
              <a:rPr lang="fr-FR" sz="1800" b="1" dirty="0">
                <a:solidFill>
                  <a:schemeClr val="accent6"/>
                </a:solidFill>
                <a:sym typeface="Wingdings"/>
              </a:rPr>
              <a:t>  nécessaire  avant  toute décision </a:t>
            </a:r>
            <a:r>
              <a:rPr lang="fr-FR" sz="1800" b="1" dirty="0" smtClean="0">
                <a:solidFill>
                  <a:schemeClr val="accent6"/>
                </a:solidFill>
                <a:sym typeface="Wingdings"/>
              </a:rPr>
              <a:t>thérapeutique (</a:t>
            </a:r>
            <a:r>
              <a:rPr lang="fr-FR" sz="1800" b="1" dirty="0">
                <a:solidFill>
                  <a:schemeClr val="accent6"/>
                </a:solidFill>
                <a:sym typeface="Wingdings"/>
              </a:rPr>
              <a:t>Grade A) </a:t>
            </a:r>
            <a:endParaRPr lang="fr-FR" sz="1800" b="1" dirty="0" smtClean="0">
              <a:solidFill>
                <a:schemeClr val="accent6"/>
              </a:solidFill>
              <a:sym typeface="Wingdings"/>
            </a:endParaRPr>
          </a:p>
          <a:p>
            <a:pPr marL="0" indent="0">
              <a:buNone/>
            </a:pPr>
            <a:r>
              <a:rPr lang="fr-FR" sz="1800" b="1" dirty="0">
                <a:solidFill>
                  <a:schemeClr val="accent6"/>
                </a:solidFill>
                <a:sym typeface="Wingdings"/>
              </a:rPr>
              <a:t>	</a:t>
            </a:r>
            <a:r>
              <a:rPr lang="fr-FR" sz="1800" b="1" dirty="0" smtClean="0">
                <a:solidFill>
                  <a:schemeClr val="accent6"/>
                </a:solidFill>
                <a:sym typeface="Wingdings"/>
              </a:rPr>
              <a:t>- </a:t>
            </a:r>
            <a:r>
              <a:rPr lang="fr-FR" sz="1800" b="1" dirty="0">
                <a:solidFill>
                  <a:schemeClr val="accent6"/>
                </a:solidFill>
                <a:sym typeface="Wingdings"/>
              </a:rPr>
              <a:t>En cas de fracture non </a:t>
            </a:r>
            <a:r>
              <a:rPr lang="fr-FR" sz="1800" b="1" dirty="0" smtClean="0">
                <a:solidFill>
                  <a:schemeClr val="accent6"/>
                </a:solidFill>
                <a:sym typeface="Wingdings"/>
              </a:rPr>
              <a:t>sévère</a:t>
            </a:r>
            <a:endParaRPr lang="fr-FR" sz="1800" b="1" dirty="0">
              <a:solidFill>
                <a:schemeClr val="accent6"/>
              </a:solidFill>
              <a:sym typeface="Wingdings"/>
            </a:endParaRPr>
          </a:p>
          <a:p>
            <a:pPr marL="0" indent="0">
              <a:buNone/>
            </a:pPr>
            <a:r>
              <a:rPr lang="fr-FR" sz="1800" b="1" dirty="0" smtClean="0">
                <a:solidFill>
                  <a:schemeClr val="accent6"/>
                </a:solidFill>
                <a:sym typeface="Wingdings"/>
              </a:rPr>
              <a:t>	- </a:t>
            </a:r>
            <a:r>
              <a:rPr lang="fr-FR" sz="1800" b="1" dirty="0">
                <a:solidFill>
                  <a:schemeClr val="accent6"/>
                </a:solidFill>
                <a:sym typeface="Wingdings"/>
              </a:rPr>
              <a:t>En l’absence de fracture </a:t>
            </a:r>
          </a:p>
          <a:p>
            <a:endParaRPr lang="fr-FR" sz="1800" dirty="0">
              <a:solidFill>
                <a:schemeClr val="accent6"/>
              </a:solidFill>
            </a:endParaRPr>
          </a:p>
        </p:txBody>
      </p:sp>
    </p:spTree>
    <p:extLst>
      <p:ext uri="{BB962C8B-B14F-4D97-AF65-F5344CB8AC3E}">
        <p14:creationId xmlns:p14="http://schemas.microsoft.com/office/powerpoint/2010/main" val="70507152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1143000"/>
          </a:xfrm>
        </p:spPr>
        <p:txBody>
          <a:bodyPr/>
          <a:lstStyle/>
          <a:p>
            <a:r>
              <a:rPr lang="fr-FR" sz="3600" b="1" dirty="0">
                <a:solidFill>
                  <a:srgbClr val="0000FF"/>
                </a:solidFill>
              </a:rPr>
              <a:t>O</a:t>
            </a:r>
            <a:r>
              <a:rPr lang="fr-FR" sz="3600" b="1" dirty="0" smtClean="0">
                <a:solidFill>
                  <a:srgbClr val="0000FF"/>
                </a:solidFill>
              </a:rPr>
              <a:t>stéoporose </a:t>
            </a:r>
            <a:r>
              <a:rPr lang="fr-FR" sz="3600" b="1" dirty="0">
                <a:solidFill>
                  <a:srgbClr val="0000FF"/>
                </a:solidFill>
              </a:rPr>
              <a:t>post-ménopausique </a:t>
            </a:r>
            <a:r>
              <a:rPr lang="fr-FR" sz="3600" b="1" dirty="0" smtClean="0">
                <a:solidFill>
                  <a:srgbClr val="0000FF"/>
                </a:solidFill>
              </a:rPr>
              <a:t>Recommandations </a:t>
            </a:r>
            <a:r>
              <a:rPr lang="fr-FR" sz="3600" b="1" dirty="0">
                <a:solidFill>
                  <a:srgbClr val="0000FF"/>
                </a:solidFill>
              </a:rPr>
              <a:t>de traitement </a:t>
            </a:r>
            <a:r>
              <a:rPr lang="fr-FR" sz="4000" b="1" dirty="0">
                <a:solidFill>
                  <a:srgbClr val="0000FF"/>
                </a:solidFill>
              </a:rPr>
              <a:t/>
            </a:r>
            <a:br>
              <a:rPr lang="fr-FR" sz="4000" b="1" dirty="0">
                <a:solidFill>
                  <a:srgbClr val="0000FF"/>
                </a:solidFill>
              </a:rPr>
            </a:br>
            <a:endParaRPr lang="fr-FR" dirty="0">
              <a:solidFill>
                <a:srgbClr val="0000FF"/>
              </a:solidFill>
            </a:endParaRPr>
          </a:p>
        </p:txBody>
      </p:sp>
      <p:sp>
        <p:nvSpPr>
          <p:cNvPr id="3" name="Espace réservé du contenu 2"/>
          <p:cNvSpPr>
            <a:spLocks noGrp="1"/>
          </p:cNvSpPr>
          <p:nvPr>
            <p:ph idx="1"/>
          </p:nvPr>
        </p:nvSpPr>
        <p:spPr>
          <a:xfrm>
            <a:off x="467544" y="2348880"/>
            <a:ext cx="8208912" cy="3240360"/>
          </a:xfrm>
        </p:spPr>
        <p:txBody>
          <a:bodyPr/>
          <a:lstStyle/>
          <a:p>
            <a:r>
              <a:rPr lang="fr-FR" sz="2400" b="1" dirty="0" smtClean="0">
                <a:solidFill>
                  <a:srgbClr val="2D2D8A"/>
                </a:solidFill>
              </a:rPr>
              <a:t>Acide </a:t>
            </a:r>
            <a:r>
              <a:rPr lang="fr-FR" sz="2400" b="1" dirty="0" err="1">
                <a:solidFill>
                  <a:srgbClr val="2D2D8A"/>
                </a:solidFill>
              </a:rPr>
              <a:t>Zolédronique</a:t>
            </a:r>
            <a:r>
              <a:rPr lang="fr-FR" sz="2400" b="1" dirty="0">
                <a:solidFill>
                  <a:srgbClr val="2D2D8A"/>
                </a:solidFill>
              </a:rPr>
              <a:t> </a:t>
            </a:r>
            <a:r>
              <a:rPr lang="fr-FR" sz="2400" dirty="0" smtClean="0">
                <a:solidFill>
                  <a:srgbClr val="2D2D8A"/>
                </a:solidFill>
              </a:rPr>
              <a:t>:</a:t>
            </a:r>
            <a:endParaRPr lang="fr-FR" sz="2400" dirty="0">
              <a:solidFill>
                <a:srgbClr val="2D2D8A"/>
              </a:solidFill>
            </a:endParaRPr>
          </a:p>
          <a:p>
            <a:pPr marL="0" indent="0">
              <a:buNone/>
            </a:pPr>
            <a:r>
              <a:rPr lang="fr-FR" sz="2400" dirty="0" smtClean="0">
                <a:solidFill>
                  <a:srgbClr val="2D2D8A"/>
                </a:solidFill>
              </a:rPr>
              <a:t>	- En </a:t>
            </a:r>
            <a:r>
              <a:rPr lang="fr-FR" sz="2400" dirty="0">
                <a:solidFill>
                  <a:srgbClr val="2D2D8A"/>
                </a:solidFill>
              </a:rPr>
              <a:t>1</a:t>
            </a:r>
            <a:r>
              <a:rPr lang="fr-FR" sz="2400" baseline="30000" dirty="0">
                <a:solidFill>
                  <a:srgbClr val="2D2D8A"/>
                </a:solidFill>
              </a:rPr>
              <a:t>ère</a:t>
            </a:r>
            <a:r>
              <a:rPr lang="fr-FR" sz="2400" dirty="0">
                <a:solidFill>
                  <a:srgbClr val="2D2D8A"/>
                </a:solidFill>
              </a:rPr>
              <a:t> intention : 	Après fracture ESF (grade A)</a:t>
            </a:r>
          </a:p>
          <a:p>
            <a:pPr marL="0" indent="0">
              <a:buNone/>
            </a:pPr>
            <a:r>
              <a:rPr lang="fr-FR" sz="2400" dirty="0" smtClean="0">
                <a:solidFill>
                  <a:srgbClr val="2D2D8A"/>
                </a:solidFill>
              </a:rPr>
              <a:t>            - A </a:t>
            </a:r>
            <a:r>
              <a:rPr lang="fr-FR" sz="2400" dirty="0">
                <a:solidFill>
                  <a:srgbClr val="2D2D8A"/>
                </a:solidFill>
              </a:rPr>
              <a:t>privilégier : 		</a:t>
            </a:r>
            <a:endParaRPr lang="fr-FR" sz="2400" dirty="0" smtClean="0">
              <a:solidFill>
                <a:srgbClr val="2D2D8A"/>
              </a:solidFill>
            </a:endParaRPr>
          </a:p>
          <a:p>
            <a:pPr marL="0" indent="0">
              <a:buNone/>
            </a:pPr>
            <a:r>
              <a:rPr lang="fr-FR" sz="2400" dirty="0">
                <a:solidFill>
                  <a:srgbClr val="2D2D8A"/>
                </a:solidFill>
              </a:rPr>
              <a:t> </a:t>
            </a:r>
            <a:r>
              <a:rPr lang="fr-FR" sz="2400" dirty="0" smtClean="0">
                <a:solidFill>
                  <a:srgbClr val="2D2D8A"/>
                </a:solidFill>
              </a:rPr>
              <a:t>                      En </a:t>
            </a:r>
            <a:r>
              <a:rPr lang="fr-FR" sz="2400" dirty="0">
                <a:solidFill>
                  <a:srgbClr val="2D2D8A"/>
                </a:solidFill>
              </a:rPr>
              <a:t>présence de comorbidités, notamment 			</a:t>
            </a:r>
            <a:r>
              <a:rPr lang="fr-FR" sz="2400" dirty="0" smtClean="0">
                <a:solidFill>
                  <a:srgbClr val="2D2D8A"/>
                </a:solidFill>
              </a:rPr>
              <a:t>troubles </a:t>
            </a:r>
            <a:r>
              <a:rPr lang="fr-FR" sz="2400" dirty="0">
                <a:solidFill>
                  <a:srgbClr val="2D2D8A"/>
                </a:solidFill>
              </a:rPr>
              <a:t>mnésiques, défaut d’observance et 			</a:t>
            </a:r>
            <a:r>
              <a:rPr lang="fr-FR" sz="2400" dirty="0" err="1" smtClean="0">
                <a:solidFill>
                  <a:srgbClr val="2D2D8A"/>
                </a:solidFill>
              </a:rPr>
              <a:t>polymédication</a:t>
            </a:r>
            <a:r>
              <a:rPr lang="fr-FR" sz="2400" dirty="0" smtClean="0">
                <a:solidFill>
                  <a:srgbClr val="2D2D8A"/>
                </a:solidFill>
              </a:rPr>
              <a:t> </a:t>
            </a:r>
            <a:r>
              <a:rPr lang="fr-FR" sz="2400" dirty="0">
                <a:solidFill>
                  <a:srgbClr val="2D2D8A"/>
                </a:solidFill>
              </a:rPr>
              <a:t>(accord professionnel)</a:t>
            </a:r>
          </a:p>
          <a:p>
            <a:endParaRPr lang="fr-FR" sz="2400" dirty="0">
              <a:solidFill>
                <a:srgbClr val="2D2D8A"/>
              </a:solidFill>
            </a:endParaRPr>
          </a:p>
        </p:txBody>
      </p:sp>
    </p:spTree>
    <p:extLst>
      <p:ext uri="{BB962C8B-B14F-4D97-AF65-F5344CB8AC3E}">
        <p14:creationId xmlns:p14="http://schemas.microsoft.com/office/powerpoint/2010/main" val="157717280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a:xfrm>
            <a:off x="323850" y="0"/>
            <a:ext cx="8229600" cy="1143000"/>
          </a:xfrm>
        </p:spPr>
        <p:txBody>
          <a:bodyPr/>
          <a:lstStyle/>
          <a:p>
            <a:pPr eaLnBrk="1" hangingPunct="1"/>
            <a:r>
              <a:rPr lang="fr-FR" sz="2400" b="1" dirty="0">
                <a:solidFill>
                  <a:srgbClr val="0000FF"/>
                </a:solidFill>
                <a:latin typeface="Arial" charset="0"/>
              </a:rPr>
              <a:t>Traitements médicamenteux non spécifiques des symptômes psychologiques et comportementaux</a:t>
            </a:r>
            <a:br>
              <a:rPr lang="fr-FR" sz="2400" b="1" dirty="0">
                <a:solidFill>
                  <a:srgbClr val="0000FF"/>
                </a:solidFill>
                <a:latin typeface="Arial" charset="0"/>
              </a:rPr>
            </a:br>
            <a:r>
              <a:rPr lang="fr-FR" sz="2000" i="1" dirty="0">
                <a:solidFill>
                  <a:srgbClr val="0000FF"/>
                </a:solidFill>
                <a:latin typeface="Arial" charset="0"/>
              </a:rPr>
              <a:t>(HAS septembre 2009)</a:t>
            </a:r>
          </a:p>
        </p:txBody>
      </p:sp>
      <p:sp>
        <p:nvSpPr>
          <p:cNvPr id="105474" name="Rectangle 3"/>
          <p:cNvSpPr>
            <a:spLocks noGrp="1" noChangeArrowheads="1"/>
          </p:cNvSpPr>
          <p:nvPr>
            <p:ph type="body" sz="half" idx="1"/>
          </p:nvPr>
        </p:nvSpPr>
        <p:spPr>
          <a:xfrm>
            <a:off x="684213" y="1557338"/>
            <a:ext cx="7854950" cy="1655762"/>
          </a:xfrm>
        </p:spPr>
        <p:txBody>
          <a:bodyPr/>
          <a:lstStyle/>
          <a:p>
            <a:pPr eaLnBrk="1" hangingPunct="1">
              <a:buFont typeface="Wingdings" charset="0"/>
              <a:buChar char="§"/>
            </a:pPr>
            <a:r>
              <a:rPr lang="fr-FR" sz="1800" dirty="0">
                <a:solidFill>
                  <a:srgbClr val="0000FF"/>
                </a:solidFill>
                <a:latin typeface="Arial" charset="0"/>
              </a:rPr>
              <a:t>Chercher une cause somatique, iatrogène</a:t>
            </a:r>
          </a:p>
          <a:p>
            <a:pPr eaLnBrk="1" hangingPunct="1">
              <a:buFont typeface="Wingdings" charset="0"/>
              <a:buChar char="§"/>
            </a:pPr>
            <a:r>
              <a:rPr lang="fr-FR" sz="1800" dirty="0">
                <a:solidFill>
                  <a:srgbClr val="0000FF"/>
                </a:solidFill>
                <a:latin typeface="Arial" charset="0"/>
              </a:rPr>
              <a:t>Utiliser en première intention des interventions non médicamenteuses</a:t>
            </a:r>
          </a:p>
          <a:p>
            <a:pPr eaLnBrk="1" hangingPunct="1">
              <a:buFont typeface="Wingdings" charset="0"/>
              <a:buChar char="§"/>
            </a:pPr>
            <a:r>
              <a:rPr lang="fr-FR" sz="1800" dirty="0">
                <a:solidFill>
                  <a:srgbClr val="0000FF"/>
                </a:solidFill>
                <a:latin typeface="Arial" charset="0"/>
              </a:rPr>
              <a:t>Prescrire des psychotropes quand la sévérité des troubles met en danger le patient ou est une menace ou source importante de souffrance pour son entourage</a:t>
            </a:r>
          </a:p>
        </p:txBody>
      </p:sp>
      <p:sp>
        <p:nvSpPr>
          <p:cNvPr id="105475" name="Text Box 4"/>
          <p:cNvSpPr txBox="1">
            <a:spLocks noChangeArrowheads="1"/>
          </p:cNvSpPr>
          <p:nvPr/>
        </p:nvSpPr>
        <p:spPr bwMode="auto">
          <a:xfrm>
            <a:off x="539750" y="3429000"/>
            <a:ext cx="74882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bg1"/>
                </a:solidFill>
                <a:latin typeface="Arial" charset="0"/>
                <a:ea typeface="ＭＳ Ｐゴシック" charset="0"/>
                <a:cs typeface="ＭＳ Ｐゴシック" charset="0"/>
              </a:defRPr>
            </a:lvl1pPr>
            <a:lvl2pPr marL="742950" indent="-285750" eaLnBrk="0" hangingPunct="0">
              <a:defRPr sz="1600">
                <a:solidFill>
                  <a:schemeClr val="bg1"/>
                </a:solidFill>
                <a:latin typeface="Arial" charset="0"/>
                <a:ea typeface="ＭＳ Ｐゴシック" charset="0"/>
              </a:defRPr>
            </a:lvl2pPr>
            <a:lvl3pPr marL="1143000" indent="-228600" eaLnBrk="0" hangingPunct="0">
              <a:defRPr sz="1600">
                <a:solidFill>
                  <a:schemeClr val="bg1"/>
                </a:solidFill>
                <a:latin typeface="Arial" charset="0"/>
                <a:ea typeface="ＭＳ Ｐゴシック" charset="0"/>
              </a:defRPr>
            </a:lvl3pPr>
            <a:lvl4pPr marL="1600200" indent="-228600" eaLnBrk="0" hangingPunct="0">
              <a:defRPr sz="1600">
                <a:solidFill>
                  <a:schemeClr val="bg1"/>
                </a:solidFill>
                <a:latin typeface="Arial" charset="0"/>
                <a:ea typeface="ＭＳ Ｐゴシック" charset="0"/>
              </a:defRPr>
            </a:lvl4pPr>
            <a:lvl5pPr marL="2057400" indent="-228600" eaLnBrk="0" hangingPunct="0">
              <a:defRPr sz="1600">
                <a:solidFill>
                  <a:schemeClr val="bg1"/>
                </a:solidFill>
                <a:latin typeface="Arial" charset="0"/>
                <a:ea typeface="ＭＳ Ｐゴシック" charset="0"/>
              </a:defRPr>
            </a:lvl5pPr>
            <a:lvl6pPr marL="2514600" indent="-228600" eaLnBrk="0" fontAlgn="base" hangingPunct="0">
              <a:spcBef>
                <a:spcPct val="0"/>
              </a:spcBef>
              <a:spcAft>
                <a:spcPct val="0"/>
              </a:spcAft>
              <a:defRPr sz="1600">
                <a:solidFill>
                  <a:schemeClr val="bg1"/>
                </a:solidFill>
                <a:latin typeface="Arial" charset="0"/>
                <a:ea typeface="ＭＳ Ｐゴシック" charset="0"/>
              </a:defRPr>
            </a:lvl6pPr>
            <a:lvl7pPr marL="2971800" indent="-228600" eaLnBrk="0" fontAlgn="base" hangingPunct="0">
              <a:spcBef>
                <a:spcPct val="0"/>
              </a:spcBef>
              <a:spcAft>
                <a:spcPct val="0"/>
              </a:spcAft>
              <a:defRPr sz="1600">
                <a:solidFill>
                  <a:schemeClr val="bg1"/>
                </a:solidFill>
                <a:latin typeface="Arial" charset="0"/>
                <a:ea typeface="ＭＳ Ｐゴシック" charset="0"/>
              </a:defRPr>
            </a:lvl7pPr>
            <a:lvl8pPr marL="3429000" indent="-228600" eaLnBrk="0" fontAlgn="base" hangingPunct="0">
              <a:spcBef>
                <a:spcPct val="0"/>
              </a:spcBef>
              <a:spcAft>
                <a:spcPct val="0"/>
              </a:spcAft>
              <a:defRPr sz="1600">
                <a:solidFill>
                  <a:schemeClr val="bg1"/>
                </a:solidFill>
                <a:latin typeface="Arial" charset="0"/>
                <a:ea typeface="ＭＳ Ｐゴシック" charset="0"/>
              </a:defRPr>
            </a:lvl8pPr>
            <a:lvl9pPr marL="3886200" indent="-228600" eaLnBrk="0" fontAlgn="base" hangingPunct="0">
              <a:spcBef>
                <a:spcPct val="0"/>
              </a:spcBef>
              <a:spcAft>
                <a:spcPct val="0"/>
              </a:spcAft>
              <a:defRPr sz="1600">
                <a:solidFill>
                  <a:schemeClr val="bg1"/>
                </a:solidFill>
                <a:latin typeface="Arial" charset="0"/>
                <a:ea typeface="ＭＳ Ｐゴシック" charset="0"/>
              </a:defRPr>
            </a:lvl9pPr>
          </a:lstStyle>
          <a:p>
            <a:pPr eaLnBrk="1" hangingPunct="1">
              <a:spcBef>
                <a:spcPct val="50000"/>
              </a:spcBef>
            </a:pPr>
            <a:endParaRPr lang="fr-FR"/>
          </a:p>
        </p:txBody>
      </p:sp>
      <p:graphicFrame>
        <p:nvGraphicFramePr>
          <p:cNvPr id="35859" name="Group 19"/>
          <p:cNvGraphicFramePr>
            <a:graphicFrameLocks noGrp="1"/>
          </p:cNvGraphicFramePr>
          <p:nvPr>
            <p:ph sz="half" idx="2"/>
            <p:extLst>
              <p:ext uri="{D42A27DB-BD31-4B8C-83A1-F6EECF244321}">
                <p14:modId xmlns:p14="http://schemas.microsoft.com/office/powerpoint/2010/main" val="3674809205"/>
              </p:ext>
            </p:extLst>
          </p:nvPr>
        </p:nvGraphicFramePr>
        <p:xfrm>
          <a:off x="250825" y="3933825"/>
          <a:ext cx="8785225" cy="2232025"/>
        </p:xfrm>
        <a:graphic>
          <a:graphicData uri="http://schemas.openxmlformats.org/drawingml/2006/table">
            <a:tbl>
              <a:tblPr/>
              <a:tblGrid>
                <a:gridCol w="2808288"/>
                <a:gridCol w="5976937"/>
              </a:tblGrid>
              <a:tr h="10244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Symptômes psychotiques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 (délire, hallucinations)</a:t>
                      </a:r>
                    </a:p>
                  </a:txBody>
                  <a:tcPr marT="45763" marB="45763"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Antipsychotiques atypiques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a:t>
                      </a:r>
                      <a:r>
                        <a:rPr kumimoji="0" lang="fr-FR" sz="1800" b="0" i="0" u="none" strike="noStrike" cap="none" normalizeH="0" baseline="0" dirty="0" err="1">
                          <a:ln>
                            <a:noFill/>
                          </a:ln>
                          <a:solidFill>
                            <a:srgbClr val="0000FF"/>
                          </a:solidFill>
                          <a:effectLst/>
                          <a:latin typeface="Arial" charset="0"/>
                          <a:ea typeface="ＭＳ Ｐゴシック" charset="0"/>
                          <a:cs typeface="ＭＳ Ｐゴシック" charset="0"/>
                        </a:rPr>
                        <a:t>Risperidone</a:t>
                      </a: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 </a:t>
                      </a:r>
                      <a:r>
                        <a:rPr kumimoji="0" lang="fr-FR" sz="1800" b="0" i="0" u="none" strike="noStrike" cap="none" normalizeH="0" baseline="0" dirty="0" err="1">
                          <a:ln>
                            <a:noFill/>
                          </a:ln>
                          <a:solidFill>
                            <a:srgbClr val="0000FF"/>
                          </a:solidFill>
                          <a:effectLst/>
                          <a:latin typeface="Arial" charset="0"/>
                          <a:ea typeface="ＭＳ Ｐゴシック" charset="0"/>
                          <a:cs typeface="ＭＳ Ｐゴシック" charset="0"/>
                        </a:rPr>
                        <a:t>Olanzapine</a:t>
                      </a: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 </a:t>
                      </a:r>
                      <a:r>
                        <a:rPr kumimoji="0" lang="fr-FR" sz="1800" b="0" i="0" u="none" strike="noStrike" cap="none" normalizeH="0" baseline="0" dirty="0" err="1">
                          <a:ln>
                            <a:noFill/>
                          </a:ln>
                          <a:solidFill>
                            <a:srgbClr val="0000FF"/>
                          </a:solidFill>
                          <a:effectLst/>
                          <a:latin typeface="Arial" charset="0"/>
                          <a:ea typeface="ＭＳ Ｐゴシック" charset="0"/>
                          <a:cs typeface="ＭＳ Ｐゴシック" charset="0"/>
                        </a:rPr>
                        <a:t>Clozapine</a:t>
                      </a: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(doses minimales, durée courte) </a:t>
                      </a:r>
                    </a:p>
                  </a:txBody>
                  <a:tcPr marT="45763" marB="45763"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65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Agitation aiguë</a:t>
                      </a:r>
                    </a:p>
                  </a:txBody>
                  <a:tcPr marT="45763" marB="45763"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err="1" smtClean="0">
                          <a:ln>
                            <a:noFill/>
                          </a:ln>
                          <a:solidFill>
                            <a:srgbClr val="0000FF"/>
                          </a:solidFill>
                          <a:effectLst/>
                          <a:latin typeface="Arial" charset="0"/>
                          <a:ea typeface="ＭＳ Ｐゴシック" charset="0"/>
                          <a:cs typeface="ＭＳ Ｐゴシック" charset="0"/>
                        </a:rPr>
                        <a:t>Oxazepam</a:t>
                      </a:r>
                      <a:r>
                        <a:rPr kumimoji="0" lang="fr-FR" sz="1800" b="1" i="0" u="none" strike="noStrike" cap="none" normalizeH="0" baseline="0" dirty="0" smtClean="0">
                          <a:ln>
                            <a:noFill/>
                          </a:ln>
                          <a:solidFill>
                            <a:srgbClr val="0000FF"/>
                          </a:solidFill>
                          <a:effectLst/>
                          <a:latin typeface="Arial" charset="0"/>
                          <a:ea typeface="ＭＳ Ｐゴシック" charset="0"/>
                          <a:cs typeface="ＭＳ Ｐゴシック" charset="0"/>
                        </a:rPr>
                        <a:t> ou  </a:t>
                      </a:r>
                      <a:r>
                        <a:rPr kumimoji="0" lang="fr-FR" sz="1800" b="1" i="0" u="none" strike="noStrike" cap="none" normalizeH="0" baseline="0" dirty="0" err="1" smtClean="0">
                          <a:ln>
                            <a:noFill/>
                          </a:ln>
                          <a:solidFill>
                            <a:srgbClr val="0000FF"/>
                          </a:solidFill>
                          <a:effectLst/>
                          <a:latin typeface="Arial" charset="0"/>
                          <a:ea typeface="ＭＳ Ｐゴシック" charset="0"/>
                          <a:cs typeface="ＭＳ Ｐゴシック" charset="0"/>
                        </a:rPr>
                        <a:t>Alprazolam</a:t>
                      </a:r>
                      <a:endParaRPr kumimoji="0" lang="fr-FR" sz="1800" b="1"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63" marB="45763"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Troubles du sommeil</a:t>
                      </a:r>
                    </a:p>
                  </a:txBody>
                  <a:tcPr marT="45763" marB="45763"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smtClean="0">
                          <a:ln>
                            <a:noFill/>
                          </a:ln>
                          <a:solidFill>
                            <a:srgbClr val="0000FF"/>
                          </a:solidFill>
                          <a:effectLst/>
                          <a:latin typeface="Arial" charset="0"/>
                          <a:ea typeface="ＭＳ Ｐゴシック" charset="0"/>
                          <a:cs typeface="ＭＳ Ｐゴシック" charset="0"/>
                        </a:rPr>
                        <a:t> </a:t>
                      </a:r>
                      <a:r>
                        <a:rPr kumimoji="0" lang="fr-FR" sz="1800" b="0" i="0" u="none" strike="noStrike" cap="none" normalizeH="0" baseline="0" dirty="0" err="1" smtClean="0">
                          <a:ln>
                            <a:noFill/>
                          </a:ln>
                          <a:solidFill>
                            <a:srgbClr val="0000FF"/>
                          </a:solidFill>
                          <a:effectLst/>
                          <a:latin typeface="Arial" charset="0"/>
                          <a:ea typeface="ＭＳ Ｐゴシック" charset="0"/>
                          <a:cs typeface="ＭＳ Ｐゴシック" charset="0"/>
                        </a:rPr>
                        <a:t>Zopiclone</a:t>
                      </a:r>
                      <a:r>
                        <a:rPr kumimoji="0" lang="fr-FR" sz="1800" b="0" i="0" u="none" strike="noStrike" cap="none" normalizeH="0" baseline="0" dirty="0" smtClean="0">
                          <a:ln>
                            <a:noFill/>
                          </a:ln>
                          <a:solidFill>
                            <a:srgbClr val="0000FF"/>
                          </a:solidFill>
                          <a:effectLst/>
                          <a:latin typeface="Arial" charset="0"/>
                          <a:ea typeface="ＭＳ Ｐゴシック" charset="0"/>
                          <a:cs typeface="ＭＳ Ｐゴシック" charset="0"/>
                        </a:rPr>
                        <a:t>(</a:t>
                      </a:r>
                      <a:r>
                        <a:rPr kumimoji="0" lang="fr-FR" sz="1800" b="0" i="0" u="none" strike="noStrike" cap="none" normalizeH="0" baseline="0" dirty="0" err="1" smtClean="0">
                          <a:ln>
                            <a:noFill/>
                          </a:ln>
                          <a:solidFill>
                            <a:srgbClr val="0000FF"/>
                          </a:solidFill>
                          <a:effectLst/>
                          <a:latin typeface="Arial" charset="0"/>
                          <a:ea typeface="ＭＳ Ｐゴシック" charset="0"/>
                          <a:cs typeface="ＭＳ Ｐゴシック" charset="0"/>
                        </a:rPr>
                        <a:t>zolpidem</a:t>
                      </a:r>
                      <a:r>
                        <a:rPr kumimoji="0" lang="fr-FR" sz="1800" b="0" i="0" u="none" strike="noStrike" cap="none" normalizeH="0" baseline="0" dirty="0" smtClean="0">
                          <a:ln>
                            <a:noFill/>
                          </a:ln>
                          <a:solidFill>
                            <a:srgbClr val="0000FF"/>
                          </a:solidFill>
                          <a:effectLst/>
                          <a:latin typeface="Arial" charset="0"/>
                          <a:ea typeface="ＭＳ Ｐゴシック" charset="0"/>
                          <a:cs typeface="ＭＳ Ｐゴシック" charset="0"/>
                        </a:rPr>
                        <a:t>)</a:t>
                      </a:r>
                      <a:endPar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63" marB="45763"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63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 Antidépresseurs</a:t>
                      </a:r>
                    </a:p>
                  </a:txBody>
                  <a:tcPr marT="45763" marB="45763"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rPr>
                        <a:t>ISRS (anxiété chronique), </a:t>
                      </a:r>
                      <a:r>
                        <a:rPr kumimoji="0" lang="fr-FR" sz="1800" b="0" i="0" u="none" strike="noStrike" cap="none" normalizeH="0" baseline="0" dirty="0" err="1">
                          <a:ln>
                            <a:noFill/>
                          </a:ln>
                          <a:solidFill>
                            <a:srgbClr val="0000FF"/>
                          </a:solidFill>
                          <a:effectLst/>
                          <a:latin typeface="Arial" charset="0"/>
                          <a:ea typeface="ＭＳ Ｐゴシック" charset="0"/>
                          <a:cs typeface="ＭＳ Ｐゴシック" charset="0"/>
                        </a:rPr>
                        <a:t>Moclobemide</a:t>
                      </a:r>
                      <a:endParaRPr kumimoji="0" lang="fr-FR" sz="1800" b="0" i="0" u="none" strike="noStrike" cap="none" normalizeH="0" baseline="0" dirty="0">
                        <a:ln>
                          <a:noFill/>
                        </a:ln>
                        <a:solidFill>
                          <a:srgbClr val="0000FF"/>
                        </a:solidFill>
                        <a:effectLst/>
                        <a:latin typeface="Arial" charset="0"/>
                        <a:ea typeface="ＭＳ Ｐゴシック" charset="0"/>
                        <a:cs typeface="ＭＳ Ｐゴシック" charset="0"/>
                      </a:endParaRPr>
                    </a:p>
                  </a:txBody>
                  <a:tcPr marT="45763" marB="45763"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41491962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3"/>
          <p:cNvSpPr>
            <a:spLocks noGrp="1" noChangeArrowheads="1"/>
          </p:cNvSpPr>
          <p:nvPr>
            <p:ph type="body" idx="4294967295"/>
          </p:nvPr>
        </p:nvSpPr>
        <p:spPr>
          <a:xfrm>
            <a:off x="0" y="1412875"/>
            <a:ext cx="9144000" cy="4383088"/>
          </a:xfrm>
        </p:spPr>
        <p:txBody>
          <a:bodyPr/>
          <a:lstStyle/>
          <a:p>
            <a:pPr eaLnBrk="1" hangingPunct="1">
              <a:buFont typeface="Wingdings" charset="0"/>
              <a:buChar char="§"/>
            </a:pPr>
            <a:r>
              <a:rPr lang="fr-FR" sz="2000" dirty="0">
                <a:solidFill>
                  <a:srgbClr val="0000FF"/>
                </a:solidFill>
                <a:latin typeface="Arial" charset="0"/>
              </a:rPr>
              <a:t>Il est recommandé de ne prescrire un antipsychotique </a:t>
            </a:r>
            <a:r>
              <a:rPr lang="fr-FR" sz="2000" dirty="0" err="1">
                <a:solidFill>
                  <a:srgbClr val="0000FF"/>
                </a:solidFill>
                <a:latin typeface="Arial" charset="0"/>
              </a:rPr>
              <a:t>qu</a:t>
            </a:r>
            <a:r>
              <a:rPr lang="ja-JP" altLang="fr-FR" sz="2000" dirty="0">
                <a:solidFill>
                  <a:srgbClr val="0000FF"/>
                </a:solidFill>
                <a:latin typeface="Arial" charset="0"/>
              </a:rPr>
              <a:t>’</a:t>
            </a:r>
            <a:r>
              <a:rPr lang="fr-FR" altLang="ja-JP" sz="2000" dirty="0">
                <a:solidFill>
                  <a:srgbClr val="0000FF"/>
                </a:solidFill>
                <a:latin typeface="Arial" charset="0"/>
              </a:rPr>
              <a:t>en cas de trouble psychotique sévère et non contrôlable autrement après échec des autres mesures non médicamenteuses ou en cas d</a:t>
            </a:r>
            <a:r>
              <a:rPr lang="ja-JP" altLang="fr-FR" sz="2000" dirty="0">
                <a:solidFill>
                  <a:srgbClr val="0000FF"/>
                </a:solidFill>
                <a:latin typeface="Arial" charset="0"/>
              </a:rPr>
              <a:t>’</a:t>
            </a:r>
            <a:r>
              <a:rPr lang="fr-FR" altLang="ja-JP" sz="2000" dirty="0">
                <a:solidFill>
                  <a:srgbClr val="0000FF"/>
                </a:solidFill>
                <a:latin typeface="Arial" charset="0"/>
              </a:rPr>
              <a:t>urgence (danger pour le patient lui-même ou pour autrui)</a:t>
            </a:r>
          </a:p>
          <a:p>
            <a:pPr eaLnBrk="1" hangingPunct="1">
              <a:buFont typeface="Wingdings" charset="0"/>
              <a:buChar char="§"/>
            </a:pPr>
            <a:endParaRPr lang="fr-FR" sz="2000" dirty="0">
              <a:solidFill>
                <a:srgbClr val="0000FF"/>
              </a:solidFill>
              <a:latin typeface="Arial" charset="0"/>
            </a:endParaRPr>
          </a:p>
          <a:p>
            <a:pPr eaLnBrk="1" hangingPunct="1">
              <a:buFont typeface="Wingdings" charset="0"/>
              <a:buChar char="§"/>
            </a:pPr>
            <a:r>
              <a:rPr lang="fr-FR" sz="2000" dirty="0">
                <a:solidFill>
                  <a:srgbClr val="0000FF"/>
                </a:solidFill>
                <a:latin typeface="Arial" charset="0"/>
              </a:rPr>
              <a:t>Prescription pour une durée très limitée et à faible posologie de l</a:t>
            </a:r>
            <a:r>
              <a:rPr lang="ja-JP" altLang="fr-FR" sz="2000" dirty="0">
                <a:solidFill>
                  <a:srgbClr val="0000FF"/>
                </a:solidFill>
                <a:latin typeface="Arial" charset="0"/>
              </a:rPr>
              <a:t>’</a:t>
            </a:r>
            <a:r>
              <a:rPr lang="fr-FR" altLang="ja-JP" sz="2000" dirty="0">
                <a:solidFill>
                  <a:srgbClr val="0000FF"/>
                </a:solidFill>
                <a:latin typeface="Arial" charset="0"/>
              </a:rPr>
              <a:t>une des deux molécules les plus étudiées dans ce domaine</a:t>
            </a:r>
          </a:p>
          <a:p>
            <a:pPr eaLnBrk="1" hangingPunct="1">
              <a:buFont typeface="Wingdings" charset="0"/>
              <a:buNone/>
            </a:pPr>
            <a:r>
              <a:rPr lang="fr-FR" sz="2000" dirty="0">
                <a:solidFill>
                  <a:srgbClr val="0000FF"/>
                </a:solidFill>
                <a:latin typeface="Arial" charset="0"/>
              </a:rPr>
              <a:t>	</a:t>
            </a:r>
            <a:r>
              <a:rPr lang="fr-FR" sz="2000" dirty="0" err="1">
                <a:solidFill>
                  <a:srgbClr val="0000FF"/>
                </a:solidFill>
                <a:latin typeface="Arial" charset="0"/>
              </a:rPr>
              <a:t>Rispéridone</a:t>
            </a:r>
            <a:r>
              <a:rPr lang="fr-FR" sz="2000" dirty="0">
                <a:solidFill>
                  <a:srgbClr val="0000FF"/>
                </a:solidFill>
                <a:latin typeface="Arial" charset="0"/>
              </a:rPr>
              <a:t> 0.25 à 1 mg/jour ou </a:t>
            </a:r>
            <a:r>
              <a:rPr lang="fr-FR" sz="2000" dirty="0" err="1">
                <a:solidFill>
                  <a:srgbClr val="0000FF"/>
                </a:solidFill>
                <a:latin typeface="Arial" charset="0"/>
              </a:rPr>
              <a:t>Olanzapine</a:t>
            </a:r>
            <a:r>
              <a:rPr lang="fr-FR" sz="2000" dirty="0">
                <a:solidFill>
                  <a:srgbClr val="0000FF"/>
                </a:solidFill>
                <a:latin typeface="Arial" charset="0"/>
              </a:rPr>
              <a:t> 2.5 à 5 mg/jour (hors AMM)</a:t>
            </a:r>
          </a:p>
          <a:p>
            <a:pPr eaLnBrk="1" hangingPunct="1">
              <a:buFont typeface="Wingdings" charset="0"/>
              <a:buChar char="§"/>
            </a:pPr>
            <a:endParaRPr lang="fr-FR" sz="2000" dirty="0">
              <a:solidFill>
                <a:srgbClr val="0000FF"/>
              </a:solidFill>
              <a:latin typeface="Arial" charset="0"/>
            </a:endParaRPr>
          </a:p>
          <a:p>
            <a:pPr eaLnBrk="1" hangingPunct="1">
              <a:buFont typeface="Wingdings" charset="0"/>
              <a:buChar char="§"/>
            </a:pPr>
            <a:r>
              <a:rPr lang="fr-FR" sz="2000" dirty="0">
                <a:solidFill>
                  <a:srgbClr val="0000FF"/>
                </a:solidFill>
                <a:latin typeface="Arial" charset="0"/>
              </a:rPr>
              <a:t>La </a:t>
            </a:r>
            <a:r>
              <a:rPr lang="fr-FR" sz="2000" dirty="0" err="1">
                <a:solidFill>
                  <a:srgbClr val="0000FF"/>
                </a:solidFill>
                <a:latin typeface="Arial" charset="0"/>
              </a:rPr>
              <a:t>Clozapine</a:t>
            </a:r>
            <a:r>
              <a:rPr lang="fr-FR" sz="2000" dirty="0">
                <a:solidFill>
                  <a:srgbClr val="0000FF"/>
                </a:solidFill>
                <a:latin typeface="Arial" charset="0"/>
              </a:rPr>
              <a:t> a une indication spécifique pour le traitement des troubles psychotiques survenant au cours de l</a:t>
            </a:r>
            <a:r>
              <a:rPr lang="ja-JP" altLang="fr-FR" sz="2000" dirty="0">
                <a:solidFill>
                  <a:srgbClr val="0000FF"/>
                </a:solidFill>
                <a:latin typeface="Arial" charset="0"/>
              </a:rPr>
              <a:t>’</a:t>
            </a:r>
            <a:r>
              <a:rPr lang="fr-FR" altLang="ja-JP" sz="2000" dirty="0">
                <a:solidFill>
                  <a:srgbClr val="0000FF"/>
                </a:solidFill>
                <a:latin typeface="Arial" charset="0"/>
              </a:rPr>
              <a:t>évolution de la maladie de Parkinson</a:t>
            </a:r>
            <a:endParaRPr lang="fr-FR" sz="2000" dirty="0">
              <a:solidFill>
                <a:srgbClr val="0000FF"/>
              </a:solidFill>
              <a:latin typeface="Arial" charset="0"/>
            </a:endParaRPr>
          </a:p>
        </p:txBody>
      </p:sp>
    </p:spTree>
    <p:extLst>
      <p:ext uri="{BB962C8B-B14F-4D97-AF65-F5344CB8AC3E}">
        <p14:creationId xmlns:p14="http://schemas.microsoft.com/office/powerpoint/2010/main" val="277867542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3"/>
          <p:cNvSpPr>
            <a:spLocks noGrp="1" noChangeArrowheads="1"/>
          </p:cNvSpPr>
          <p:nvPr>
            <p:ph type="body" idx="4294967295"/>
          </p:nvPr>
        </p:nvSpPr>
        <p:spPr>
          <a:xfrm>
            <a:off x="457200" y="1916113"/>
            <a:ext cx="8229600" cy="4210050"/>
          </a:xfrm>
        </p:spPr>
        <p:txBody>
          <a:bodyPr/>
          <a:lstStyle/>
          <a:p>
            <a:pPr eaLnBrk="1" hangingPunct="1">
              <a:buFont typeface="Wingdings" charset="0"/>
              <a:buChar char="§"/>
            </a:pPr>
            <a:r>
              <a:rPr lang="fr-FR" sz="2000" dirty="0">
                <a:solidFill>
                  <a:srgbClr val="0000FF"/>
                </a:solidFill>
                <a:latin typeface="Arial" charset="0"/>
              </a:rPr>
              <a:t>AVC 	risque x 3 / placebo 	1.3 vs 0.4 %/an</a:t>
            </a:r>
          </a:p>
          <a:p>
            <a:pPr eaLnBrk="1" hangingPunct="1">
              <a:buFont typeface="Wingdings" charset="0"/>
              <a:buChar char="§"/>
            </a:pPr>
            <a:endParaRPr lang="fr-FR" sz="2000" dirty="0">
              <a:solidFill>
                <a:srgbClr val="0000FF"/>
              </a:solidFill>
              <a:latin typeface="Arial" charset="0"/>
            </a:endParaRPr>
          </a:p>
          <a:p>
            <a:pPr eaLnBrk="1" hangingPunct="1">
              <a:buFont typeface="Wingdings" charset="0"/>
              <a:buChar char="§"/>
            </a:pPr>
            <a:r>
              <a:rPr lang="fr-FR" sz="2000" dirty="0">
                <a:solidFill>
                  <a:srgbClr val="0000FF"/>
                </a:solidFill>
                <a:latin typeface="Arial" charset="0"/>
              </a:rPr>
              <a:t>Mortalité 	Risque x 1.5 à 1.7	à 6 – 12 semaines</a:t>
            </a:r>
          </a:p>
          <a:p>
            <a:pPr eaLnBrk="1" hangingPunct="1">
              <a:buFont typeface="Wingdings" charset="0"/>
              <a:buNone/>
            </a:pPr>
            <a:r>
              <a:rPr lang="fr-FR" sz="2000" dirty="0">
                <a:solidFill>
                  <a:srgbClr val="0000FF"/>
                </a:solidFill>
                <a:latin typeface="Arial" charset="0"/>
              </a:rPr>
              <a:t>			</a:t>
            </a:r>
          </a:p>
          <a:p>
            <a:pPr eaLnBrk="1" hangingPunct="1">
              <a:buFont typeface="Wingdings" charset="0"/>
              <a:buNone/>
            </a:pPr>
            <a:endParaRPr lang="fr-FR" sz="2000" dirty="0">
              <a:solidFill>
                <a:srgbClr val="0000FF"/>
              </a:solidFill>
              <a:latin typeface="Arial" charset="0"/>
            </a:endParaRPr>
          </a:p>
          <a:p>
            <a:pPr eaLnBrk="1" hangingPunct="1">
              <a:buFont typeface="Wingdings" charset="0"/>
              <a:buChar char="§"/>
            </a:pPr>
            <a:r>
              <a:rPr lang="fr-FR" sz="2000" dirty="0">
                <a:solidFill>
                  <a:srgbClr val="0000FF"/>
                </a:solidFill>
                <a:latin typeface="Arial" charset="0"/>
              </a:rPr>
              <a:t>Déclin cognitif (x 2 ?)</a:t>
            </a:r>
          </a:p>
          <a:p>
            <a:pPr eaLnBrk="1" hangingPunct="1"/>
            <a:endParaRPr lang="fr-FR" sz="2000" dirty="0">
              <a:solidFill>
                <a:srgbClr val="FFFF00"/>
              </a:solidFill>
              <a:latin typeface="Arial" charset="0"/>
            </a:endParaRPr>
          </a:p>
        </p:txBody>
      </p:sp>
      <p:sp>
        <p:nvSpPr>
          <p:cNvPr id="92162" name="Text Box 5"/>
          <p:cNvSpPr txBox="1">
            <a:spLocks noChangeArrowheads="1"/>
          </p:cNvSpPr>
          <p:nvPr/>
        </p:nvSpPr>
        <p:spPr bwMode="auto">
          <a:xfrm>
            <a:off x="2267744" y="620688"/>
            <a:ext cx="48244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fr-FR" b="1" dirty="0">
                <a:solidFill>
                  <a:srgbClr val="0000FF"/>
                </a:solidFill>
              </a:rPr>
              <a:t>Antipsychotiques  (neuroleptiques)</a:t>
            </a:r>
          </a:p>
        </p:txBody>
      </p:sp>
    </p:spTree>
    <p:extLst>
      <p:ext uri="{BB962C8B-B14F-4D97-AF65-F5344CB8AC3E}">
        <p14:creationId xmlns:p14="http://schemas.microsoft.com/office/powerpoint/2010/main" val="145890970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3"/>
          <p:cNvSpPr>
            <a:spLocks noGrp="1" noChangeArrowheads="1"/>
          </p:cNvSpPr>
          <p:nvPr>
            <p:ph type="body" idx="4294967295"/>
          </p:nvPr>
        </p:nvSpPr>
        <p:spPr>
          <a:xfrm>
            <a:off x="430213" y="981075"/>
            <a:ext cx="8713787" cy="4281488"/>
          </a:xfrm>
        </p:spPr>
        <p:txBody>
          <a:bodyPr/>
          <a:lstStyle/>
          <a:p>
            <a:pPr eaLnBrk="1" hangingPunct="1">
              <a:buFontTx/>
              <a:buNone/>
            </a:pPr>
            <a:r>
              <a:rPr lang="fr-FR" sz="2000" dirty="0">
                <a:latin typeface="Arial" charset="0"/>
              </a:rPr>
              <a:t>	</a:t>
            </a:r>
          </a:p>
          <a:p>
            <a:pPr eaLnBrk="1" hangingPunct="1">
              <a:buFontTx/>
              <a:buNone/>
            </a:pPr>
            <a:endParaRPr lang="fr-FR" sz="2000" dirty="0">
              <a:solidFill>
                <a:srgbClr val="FFFF00"/>
              </a:solidFill>
              <a:latin typeface="Arial" charset="0"/>
            </a:endParaRPr>
          </a:p>
          <a:p>
            <a:pPr eaLnBrk="1" hangingPunct="1">
              <a:buFont typeface="Wingdings" charset="0"/>
              <a:buChar char="§"/>
            </a:pPr>
            <a:r>
              <a:rPr lang="fr-FR" sz="2200" dirty="0">
                <a:solidFill>
                  <a:srgbClr val="0000FF"/>
                </a:solidFill>
                <a:latin typeface="Arial" charset="0"/>
              </a:rPr>
              <a:t>Des épisodes dépressifs peuvent se traduire par une instabilité émotionnelle, anxiété, impulsivité, agitation, idées délirantes</a:t>
            </a:r>
          </a:p>
          <a:p>
            <a:pPr eaLnBrk="1" hangingPunct="1">
              <a:buFont typeface="Wingdings" charset="0"/>
              <a:buChar char="§"/>
            </a:pPr>
            <a:endParaRPr lang="fr-FR" sz="2000" dirty="0">
              <a:solidFill>
                <a:srgbClr val="FFFF00"/>
              </a:solidFill>
              <a:latin typeface="Arial" charset="0"/>
            </a:endParaRPr>
          </a:p>
          <a:p>
            <a:pPr lvl="3" eaLnBrk="1" hangingPunct="1">
              <a:buFont typeface="Wingdings" charset="0"/>
              <a:buChar char="§"/>
            </a:pPr>
            <a:r>
              <a:rPr lang="fr-FR" sz="1800" dirty="0">
                <a:solidFill>
                  <a:srgbClr val="0000FF"/>
                </a:solidFill>
                <a:latin typeface="Arial" charset="0"/>
              </a:rPr>
              <a:t>Les </a:t>
            </a:r>
            <a:r>
              <a:rPr lang="fr-FR" sz="1800" b="1" dirty="0">
                <a:solidFill>
                  <a:srgbClr val="0000FF"/>
                </a:solidFill>
                <a:latin typeface="Arial" charset="0"/>
              </a:rPr>
              <a:t>ANTIDEPRESSEURS </a:t>
            </a:r>
            <a:r>
              <a:rPr lang="fr-FR" sz="1800" dirty="0">
                <a:solidFill>
                  <a:srgbClr val="0000FF"/>
                </a:solidFill>
                <a:latin typeface="Arial" charset="0"/>
              </a:rPr>
              <a:t> sont indiqués ; il est recommandé d</a:t>
            </a:r>
            <a:r>
              <a:rPr lang="ja-JP" altLang="fr-FR" sz="1800" dirty="0">
                <a:solidFill>
                  <a:srgbClr val="0000FF"/>
                </a:solidFill>
                <a:latin typeface="Arial" charset="0"/>
              </a:rPr>
              <a:t>’</a:t>
            </a:r>
            <a:r>
              <a:rPr lang="fr-FR" altLang="ja-JP" sz="1800" dirty="0">
                <a:solidFill>
                  <a:srgbClr val="0000FF"/>
                </a:solidFill>
                <a:latin typeface="Arial" charset="0"/>
              </a:rPr>
              <a:t>utiliser un antidépresseur sans effet anticholinergique (</a:t>
            </a:r>
            <a:r>
              <a:rPr lang="fr-FR" altLang="ja-JP" sz="1800" dirty="0" err="1">
                <a:solidFill>
                  <a:srgbClr val="0000FF"/>
                </a:solidFill>
                <a:latin typeface="Arial" charset="0"/>
              </a:rPr>
              <a:t>ISRS,moclobemide</a:t>
            </a:r>
            <a:r>
              <a:rPr lang="fr-FR" altLang="ja-JP" sz="1800" dirty="0">
                <a:solidFill>
                  <a:srgbClr val="0000FF"/>
                </a:solidFill>
                <a:latin typeface="Arial" charset="0"/>
              </a:rPr>
              <a:t>)</a:t>
            </a:r>
          </a:p>
          <a:p>
            <a:pPr eaLnBrk="1" hangingPunct="1">
              <a:buFont typeface="Wingdings" charset="0"/>
              <a:buChar char="§"/>
            </a:pPr>
            <a:endParaRPr lang="fr-FR" sz="2000" dirty="0">
              <a:solidFill>
                <a:srgbClr val="0000FF"/>
              </a:solidFill>
              <a:latin typeface="Arial" charset="0"/>
            </a:endParaRPr>
          </a:p>
          <a:p>
            <a:pPr lvl="1" eaLnBrk="1" hangingPunct="1">
              <a:buFont typeface="Wingdings" charset="0"/>
              <a:buChar char="§"/>
            </a:pPr>
            <a:r>
              <a:rPr lang="fr-FR" sz="1800" dirty="0">
                <a:solidFill>
                  <a:srgbClr val="0000FF"/>
                </a:solidFill>
                <a:latin typeface="Arial" charset="0"/>
              </a:rPr>
              <a:t>Il est recommandé d</a:t>
            </a:r>
            <a:r>
              <a:rPr lang="ja-JP" altLang="fr-FR" sz="1800" dirty="0">
                <a:solidFill>
                  <a:srgbClr val="0000FF"/>
                </a:solidFill>
                <a:latin typeface="Arial" charset="0"/>
              </a:rPr>
              <a:t>’</a:t>
            </a:r>
            <a:r>
              <a:rPr lang="fr-FR" altLang="ja-JP" sz="1800" dirty="0">
                <a:solidFill>
                  <a:srgbClr val="0000FF"/>
                </a:solidFill>
                <a:latin typeface="Arial" charset="0"/>
              </a:rPr>
              <a:t>éviter ou de limiter les </a:t>
            </a:r>
            <a:r>
              <a:rPr lang="fr-FR" altLang="ja-JP" sz="1800" dirty="0" err="1">
                <a:solidFill>
                  <a:srgbClr val="0000FF"/>
                </a:solidFill>
                <a:latin typeface="Arial" charset="0"/>
              </a:rPr>
              <a:t>coprescriptions</a:t>
            </a:r>
            <a:r>
              <a:rPr lang="fr-FR" altLang="ja-JP" sz="1800" dirty="0">
                <a:solidFill>
                  <a:srgbClr val="0000FF"/>
                </a:solidFill>
                <a:latin typeface="Arial" charset="0"/>
              </a:rPr>
              <a:t> à visée sédative, anxiolytique ou hypnotique</a:t>
            </a:r>
          </a:p>
          <a:p>
            <a:pPr eaLnBrk="1" hangingPunct="1">
              <a:buFontTx/>
              <a:buNone/>
            </a:pPr>
            <a:endParaRPr lang="fr-FR" sz="2000" dirty="0">
              <a:solidFill>
                <a:srgbClr val="0000FF"/>
              </a:solidFill>
              <a:latin typeface="Arial" charset="0"/>
            </a:endParaRPr>
          </a:p>
        </p:txBody>
      </p:sp>
    </p:spTree>
    <p:extLst>
      <p:ext uri="{BB962C8B-B14F-4D97-AF65-F5344CB8AC3E}">
        <p14:creationId xmlns:p14="http://schemas.microsoft.com/office/powerpoint/2010/main" val="293411642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764" y="839614"/>
            <a:ext cx="9144000" cy="1077218"/>
          </a:xfrm>
          <a:prstGeom prst="rect">
            <a:avLst/>
          </a:prstGeom>
          <a:noFill/>
        </p:spPr>
        <p:txBody>
          <a:bodyPr wrap="square" rtlCol="0">
            <a:spAutoFit/>
          </a:bodyPr>
          <a:lstStyle/>
          <a:p>
            <a:pPr algn="ctr"/>
            <a:r>
              <a:rPr lang="fr-FR" sz="3200" b="1" dirty="0" smtClean="0">
                <a:solidFill>
                  <a:schemeClr val="bg1">
                    <a:lumMod val="60000"/>
                    <a:lumOff val="40000"/>
                  </a:schemeClr>
                </a:solidFill>
                <a:effectLst>
                  <a:outerShdw blurRad="38100" dist="38100" dir="2700000" algn="tl">
                    <a:srgbClr val="000000">
                      <a:alpha val="43137"/>
                    </a:srgbClr>
                  </a:outerShdw>
                </a:effectLst>
              </a:rPr>
              <a:t>Diagnostic et traitement de l’insuffisance cardiaque aigue et chronique</a:t>
            </a:r>
          </a:p>
        </p:txBody>
      </p:sp>
      <p:pic>
        <p:nvPicPr>
          <p:cNvPr id="2" name="Image 1"/>
          <p:cNvPicPr>
            <a:picLocks noChangeAspect="1"/>
          </p:cNvPicPr>
          <p:nvPr/>
        </p:nvPicPr>
        <p:blipFill>
          <a:blip r:embed="rId2" cstate="print"/>
          <a:stretch>
            <a:fillRect/>
          </a:stretch>
        </p:blipFill>
        <p:spPr>
          <a:xfrm>
            <a:off x="552552" y="2327411"/>
            <a:ext cx="7907880" cy="3261829"/>
          </a:xfrm>
          <a:prstGeom prst="rect">
            <a:avLst/>
          </a:prstGeom>
        </p:spPr>
      </p:pic>
      <p:sp>
        <p:nvSpPr>
          <p:cNvPr id="3" name="ZoneTexte 2"/>
          <p:cNvSpPr txBox="1"/>
          <p:nvPr/>
        </p:nvSpPr>
        <p:spPr>
          <a:xfrm>
            <a:off x="1835696" y="6093296"/>
            <a:ext cx="5238746" cy="369332"/>
          </a:xfrm>
          <a:prstGeom prst="rect">
            <a:avLst/>
          </a:prstGeom>
          <a:noFill/>
        </p:spPr>
        <p:txBody>
          <a:bodyPr wrap="none" rtlCol="0">
            <a:spAutoFit/>
          </a:bodyPr>
          <a:lstStyle/>
          <a:p>
            <a:r>
              <a:rPr lang="fr-FR" b="1" dirty="0">
                <a:solidFill>
                  <a:schemeClr val="bg1">
                    <a:lumMod val="60000"/>
                    <a:lumOff val="40000"/>
                  </a:schemeClr>
                </a:solidFill>
                <a:effectLst>
                  <a:outerShdw blurRad="38100" dist="38100" dir="2700000" algn="tl">
                    <a:srgbClr val="000000">
                      <a:alpha val="43137"/>
                    </a:srgbClr>
                  </a:outerShdw>
                </a:effectLst>
              </a:rPr>
              <a:t>Société Européenne de Cardiologie - Mai </a:t>
            </a:r>
            <a:r>
              <a:rPr lang="fr-FR" b="1" dirty="0" smtClean="0">
                <a:solidFill>
                  <a:schemeClr val="bg1">
                    <a:lumMod val="60000"/>
                    <a:lumOff val="40000"/>
                  </a:schemeClr>
                </a:solidFill>
                <a:effectLst>
                  <a:outerShdw blurRad="38100" dist="38100" dir="2700000" algn="tl">
                    <a:srgbClr val="000000">
                      <a:alpha val="43137"/>
                    </a:srgbClr>
                  </a:outerShdw>
                </a:effectLst>
              </a:rPr>
              <a:t>2016</a:t>
            </a:r>
            <a:endParaRPr lang="fr-FR" b="1" dirty="0">
              <a:solidFill>
                <a:schemeClr val="bg1">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35329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856984" cy="1138138"/>
          </a:xfrm>
        </p:spPr>
        <p:txBody>
          <a:bodyPr/>
          <a:lstStyle/>
          <a:p>
            <a:r>
              <a:rPr lang="fr-FR" sz="3200" b="1" u="sng" dirty="0" smtClean="0">
                <a:solidFill>
                  <a:srgbClr val="0000FF"/>
                </a:solidFill>
              </a:rPr>
              <a:t>HTA : Cible </a:t>
            </a:r>
            <a:r>
              <a:rPr lang="fr-FR" sz="3200" b="1" u="sng" dirty="0" err="1">
                <a:solidFill>
                  <a:srgbClr val="0000FF"/>
                </a:solidFill>
              </a:rPr>
              <a:t>tensionnelle</a:t>
            </a:r>
            <a:r>
              <a:rPr lang="fr-FR" sz="3200" b="1" u="sng" dirty="0">
                <a:solidFill>
                  <a:srgbClr val="0000FF"/>
                </a:solidFill>
              </a:rPr>
              <a:t> à atteindre à 6 </a:t>
            </a:r>
            <a:r>
              <a:rPr lang="fr-FR" sz="3200" b="1" u="sng" dirty="0" smtClean="0">
                <a:solidFill>
                  <a:srgbClr val="0000FF"/>
                </a:solidFill>
              </a:rPr>
              <a:t>mois</a:t>
            </a:r>
            <a:endParaRPr lang="fr-FR" dirty="0"/>
          </a:p>
        </p:txBody>
      </p:sp>
      <p:sp>
        <p:nvSpPr>
          <p:cNvPr id="3" name="Espace réservé du contenu 2"/>
          <p:cNvSpPr>
            <a:spLocks noGrp="1"/>
          </p:cNvSpPr>
          <p:nvPr>
            <p:ph idx="1"/>
          </p:nvPr>
        </p:nvSpPr>
        <p:spPr/>
        <p:txBody>
          <a:bodyPr/>
          <a:lstStyle/>
          <a:p>
            <a:pPr algn="just">
              <a:lnSpc>
                <a:spcPct val="150000"/>
              </a:lnSpc>
              <a:buFontTx/>
              <a:buChar char="-"/>
            </a:pPr>
            <a:r>
              <a:rPr lang="fr-FR" sz="2000" dirty="0">
                <a:solidFill>
                  <a:schemeClr val="bg1"/>
                </a:solidFill>
              </a:rPr>
              <a:t> Chez le sujet de 80 ans ou plus, il est recommandé d’obtenir une </a:t>
            </a:r>
            <a:r>
              <a:rPr lang="fr-FR" sz="2000" b="1" dirty="0">
                <a:solidFill>
                  <a:schemeClr val="bg1"/>
                </a:solidFill>
              </a:rPr>
              <a:t>PAS&lt;150mmHg</a:t>
            </a:r>
            <a:r>
              <a:rPr lang="fr-FR" sz="2000" dirty="0">
                <a:solidFill>
                  <a:schemeClr val="bg1"/>
                </a:solidFill>
              </a:rPr>
              <a:t>, sans hypotension orthostatique (PAS diurne en </a:t>
            </a:r>
            <a:r>
              <a:rPr lang="fr-FR" sz="2000" dirty="0" err="1">
                <a:solidFill>
                  <a:schemeClr val="bg1"/>
                </a:solidFill>
              </a:rPr>
              <a:t>automesure</a:t>
            </a:r>
            <a:r>
              <a:rPr lang="fr-FR" sz="2000" dirty="0">
                <a:solidFill>
                  <a:schemeClr val="bg1"/>
                </a:solidFill>
              </a:rPr>
              <a:t> </a:t>
            </a:r>
            <a:r>
              <a:rPr lang="fr-FR" sz="2000" dirty="0" err="1">
                <a:solidFill>
                  <a:schemeClr val="bg1"/>
                </a:solidFill>
              </a:rPr>
              <a:t>tensionnelle</a:t>
            </a:r>
            <a:r>
              <a:rPr lang="fr-FR" sz="2000" dirty="0">
                <a:solidFill>
                  <a:schemeClr val="bg1"/>
                </a:solidFill>
              </a:rPr>
              <a:t> ou MAPA &lt; 145mmHg)</a:t>
            </a:r>
            <a:r>
              <a:rPr lang="fr-FR" sz="2000" dirty="0" smtClean="0">
                <a:solidFill>
                  <a:schemeClr val="bg1"/>
                </a:solidFill>
              </a:rPr>
              <a:t>.</a:t>
            </a:r>
            <a:endParaRPr lang="fr-FR" sz="2000" dirty="0">
              <a:solidFill>
                <a:schemeClr val="bg1"/>
              </a:solidFill>
            </a:endParaRPr>
          </a:p>
          <a:p>
            <a:pPr algn="just">
              <a:lnSpc>
                <a:spcPct val="150000"/>
              </a:lnSpc>
              <a:buFontTx/>
              <a:buChar char="-"/>
            </a:pPr>
            <a:r>
              <a:rPr lang="fr-FR" sz="2000" dirty="0">
                <a:solidFill>
                  <a:schemeClr val="bg1"/>
                </a:solidFill>
              </a:rPr>
              <a:t> Chez ces patients, la lutte contre la iatrogénie est impérative. Le fait de ne pas dépasser dans la plupart des cas 3 molécules anti-hypertensives après 80 ans entre dans ce cadre.</a:t>
            </a:r>
          </a:p>
          <a:p>
            <a:pPr algn="just">
              <a:lnSpc>
                <a:spcPct val="150000"/>
              </a:lnSpc>
              <a:buFontTx/>
              <a:buChar char="-"/>
            </a:pPr>
            <a:r>
              <a:rPr lang="fr-FR" sz="2000" dirty="0" smtClean="0">
                <a:solidFill>
                  <a:schemeClr val="bg1"/>
                </a:solidFill>
              </a:rPr>
              <a:t>Un </a:t>
            </a:r>
            <a:r>
              <a:rPr lang="fr-FR" sz="2000" dirty="0">
                <a:solidFill>
                  <a:schemeClr val="bg1"/>
                </a:solidFill>
              </a:rPr>
              <a:t>repérage des troubles cognitifs (MMSE) est recommandé chez le sujet de 75 ans et plus (adhésion thérapeutique).</a:t>
            </a:r>
          </a:p>
          <a:p>
            <a:endParaRPr lang="fr-FR" sz="2000" dirty="0">
              <a:solidFill>
                <a:schemeClr val="bg1"/>
              </a:solidFill>
            </a:endParaRPr>
          </a:p>
        </p:txBody>
      </p:sp>
    </p:spTree>
    <p:extLst>
      <p:ext uri="{BB962C8B-B14F-4D97-AF65-F5344CB8AC3E}">
        <p14:creationId xmlns:p14="http://schemas.microsoft.com/office/powerpoint/2010/main" val="276659707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908720"/>
            <a:ext cx="9144000" cy="3447098"/>
          </a:xfrm>
          <a:prstGeom prst="rect">
            <a:avLst/>
          </a:prstGeom>
          <a:noFill/>
        </p:spPr>
        <p:txBody>
          <a:bodyPr wrap="square" rtlCol="0">
            <a:spAutoFit/>
          </a:bodyPr>
          <a:lstStyle/>
          <a:p>
            <a:pPr algn="ctr"/>
            <a:r>
              <a:rPr lang="fr-FR" sz="3200" b="1" u="sng" dirty="0" smtClean="0">
                <a:solidFill>
                  <a:srgbClr val="0070C0"/>
                </a:solidFill>
                <a:effectLst>
                  <a:outerShdw blurRad="38100" dist="38100" dir="2700000" algn="tl">
                    <a:srgbClr val="000000">
                      <a:alpha val="43137"/>
                    </a:srgbClr>
                  </a:outerShdw>
                </a:effectLst>
              </a:rPr>
              <a:t>Trois types d’insuffisance cardiaque</a:t>
            </a:r>
          </a:p>
          <a:p>
            <a:endParaRPr lang="fr-FR" dirty="0" smtClean="0">
              <a:solidFill>
                <a:schemeClr val="bg1">
                  <a:lumMod val="60000"/>
                  <a:lumOff val="40000"/>
                </a:schemeClr>
              </a:solidFill>
            </a:endParaRPr>
          </a:p>
          <a:p>
            <a:endParaRPr lang="fr-FR" sz="2400" dirty="0" smtClean="0">
              <a:solidFill>
                <a:schemeClr val="bg1">
                  <a:lumMod val="60000"/>
                  <a:lumOff val="40000"/>
                </a:schemeClr>
              </a:solidFill>
            </a:endParaRPr>
          </a:p>
          <a:p>
            <a:r>
              <a:rPr lang="fr-FR" sz="2400" dirty="0" smtClean="0">
                <a:solidFill>
                  <a:schemeClr val="bg1">
                    <a:lumMod val="60000"/>
                    <a:lumOff val="40000"/>
                  </a:schemeClr>
                </a:solidFill>
              </a:rPr>
              <a:t>	</a:t>
            </a:r>
            <a:r>
              <a:rPr lang="fr-FR" sz="2400" dirty="0" smtClean="0">
                <a:solidFill>
                  <a:schemeClr val="bg1"/>
                </a:solidFill>
              </a:rPr>
              <a:t>- Insuffisance cardiaque à FEVG préservée ≥ 50%</a:t>
            </a:r>
          </a:p>
          <a:p>
            <a:endParaRPr lang="fr-FR" sz="2400" dirty="0" smtClean="0">
              <a:solidFill>
                <a:schemeClr val="bg1"/>
              </a:solidFill>
            </a:endParaRPr>
          </a:p>
          <a:p>
            <a:r>
              <a:rPr lang="fr-FR" sz="2400" dirty="0" smtClean="0">
                <a:solidFill>
                  <a:schemeClr val="bg1"/>
                </a:solidFill>
              </a:rPr>
              <a:t>	- Insuffisance cardiaque à FEVG modérément altérée 40 à 	49%</a:t>
            </a:r>
          </a:p>
          <a:p>
            <a:endParaRPr lang="fr-FR" sz="2400" dirty="0" smtClean="0">
              <a:solidFill>
                <a:schemeClr val="bg1"/>
              </a:solidFill>
            </a:endParaRPr>
          </a:p>
          <a:p>
            <a:r>
              <a:rPr lang="fr-FR" sz="2400" dirty="0" smtClean="0">
                <a:solidFill>
                  <a:schemeClr val="bg1"/>
                </a:solidFill>
              </a:rPr>
              <a:t>	- Insuffisance cardiaque à FEVG altérée &lt; 40%</a:t>
            </a:r>
            <a:endParaRPr lang="fr-FR" sz="2400"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4555093"/>
          </a:xfrm>
          <a:prstGeom prst="rect">
            <a:avLst/>
          </a:prstGeom>
          <a:noFill/>
        </p:spPr>
        <p:txBody>
          <a:bodyPr wrap="square" rtlCol="0">
            <a:spAutoFit/>
          </a:bodyPr>
          <a:lstStyle/>
          <a:p>
            <a:pPr algn="ctr"/>
            <a:r>
              <a:rPr lang="fr-FR" sz="2800" b="1" dirty="0" smtClean="0">
                <a:solidFill>
                  <a:srgbClr val="0070C0"/>
                </a:solidFill>
                <a:effectLst>
                  <a:outerShdw blurRad="38100" dist="38100" dir="2700000" algn="tl">
                    <a:srgbClr val="000000">
                      <a:alpha val="43137"/>
                    </a:srgbClr>
                  </a:outerShdw>
                </a:effectLst>
              </a:rPr>
              <a:t>Traitement pharmacologique d’une insuffisance cardiaque symptomatique à FEVG altérée (≤ 35%)</a:t>
            </a:r>
          </a:p>
          <a:p>
            <a:endParaRPr lang="fr-FR" dirty="0" smtClean="0">
              <a:solidFill>
                <a:schemeClr val="bg1"/>
              </a:solidFill>
            </a:endParaRPr>
          </a:p>
          <a:p>
            <a:pPr>
              <a:buFontTx/>
              <a:buChar char="-"/>
            </a:pPr>
            <a:r>
              <a:rPr lang="fr-FR" dirty="0" smtClean="0">
                <a:solidFill>
                  <a:schemeClr val="bg1"/>
                </a:solidFill>
              </a:rPr>
              <a:t> Diurétiques	 Traitement des signes congestifs</a:t>
            </a:r>
          </a:p>
          <a:p>
            <a:endParaRPr lang="fr-FR" dirty="0" smtClean="0">
              <a:solidFill>
                <a:schemeClr val="bg1"/>
              </a:solidFill>
            </a:endParaRPr>
          </a:p>
          <a:p>
            <a:pPr>
              <a:tabLst>
                <a:tab pos="2151063" algn="l"/>
              </a:tabLst>
            </a:pPr>
            <a:r>
              <a:rPr lang="fr-FR" dirty="0" smtClean="0">
                <a:solidFill>
                  <a:schemeClr val="bg1"/>
                </a:solidFill>
                <a:sym typeface="Wingdings 2"/>
              </a:rPr>
              <a:t>		IEC (ARA2 si intolérance) et ß-bloquants</a:t>
            </a:r>
          </a:p>
          <a:p>
            <a:pPr>
              <a:tabLst>
                <a:tab pos="2151063" algn="l"/>
              </a:tabLst>
            </a:pPr>
            <a:r>
              <a:rPr lang="fr-FR" dirty="0" smtClean="0">
                <a:solidFill>
                  <a:schemeClr val="bg1"/>
                </a:solidFill>
                <a:sym typeface="Wingdings 2"/>
              </a:rPr>
              <a:t>		(</a:t>
            </a:r>
            <a:r>
              <a:rPr lang="fr-FR" dirty="0" err="1" smtClean="0">
                <a:solidFill>
                  <a:schemeClr val="bg1"/>
                </a:solidFill>
                <a:sym typeface="Wingdings 2"/>
              </a:rPr>
              <a:t>titration</a:t>
            </a:r>
            <a:r>
              <a:rPr lang="fr-FR" dirty="0" smtClean="0">
                <a:solidFill>
                  <a:schemeClr val="bg1"/>
                </a:solidFill>
                <a:sym typeface="Wingdings 2"/>
              </a:rPr>
              <a:t> </a:t>
            </a:r>
            <a:r>
              <a:rPr lang="fr-FR" dirty="0" smtClean="0">
                <a:solidFill>
                  <a:schemeClr val="bg1"/>
                </a:solidFill>
                <a:sym typeface="Wingdings"/>
              </a:rPr>
              <a:t> dose maximale tolérée)</a:t>
            </a:r>
          </a:p>
          <a:p>
            <a:pPr>
              <a:tabLst>
                <a:tab pos="2151063" algn="l"/>
              </a:tabLst>
            </a:pPr>
            <a:endParaRPr lang="fr-FR" dirty="0" smtClean="0">
              <a:solidFill>
                <a:schemeClr val="bg1"/>
              </a:solidFill>
              <a:sym typeface="Wingdings 2"/>
            </a:endParaRPr>
          </a:p>
          <a:p>
            <a:pPr>
              <a:tabLst>
                <a:tab pos="2151063" algn="l"/>
              </a:tabLst>
            </a:pPr>
            <a:r>
              <a:rPr lang="fr-FR" dirty="0" smtClean="0">
                <a:solidFill>
                  <a:schemeClr val="bg1"/>
                </a:solidFill>
                <a:sym typeface="Wingdings 2"/>
              </a:rPr>
              <a:t>		Si toujours symptomatique </a:t>
            </a:r>
          </a:p>
          <a:p>
            <a:pPr>
              <a:tabLst>
                <a:tab pos="2151063" algn="l"/>
              </a:tabLst>
            </a:pPr>
            <a:r>
              <a:rPr lang="fr-FR" dirty="0" smtClean="0">
                <a:solidFill>
                  <a:schemeClr val="bg1"/>
                </a:solidFill>
                <a:sym typeface="Wingdings 2"/>
              </a:rPr>
              <a:t>		Antagoniste des récepteurs des </a:t>
            </a:r>
            <a:r>
              <a:rPr lang="fr-FR" dirty="0" err="1" smtClean="0">
                <a:solidFill>
                  <a:schemeClr val="bg1"/>
                </a:solidFill>
                <a:sym typeface="Wingdings 2"/>
              </a:rPr>
              <a:t>minéralo</a:t>
            </a:r>
            <a:r>
              <a:rPr lang="fr-FR" dirty="0" smtClean="0">
                <a:solidFill>
                  <a:schemeClr val="bg1"/>
                </a:solidFill>
                <a:sym typeface="Wingdings 2"/>
              </a:rPr>
              <a:t>-corticoïdes</a:t>
            </a:r>
          </a:p>
          <a:p>
            <a:pPr>
              <a:tabLst>
                <a:tab pos="2151063" algn="l"/>
              </a:tabLst>
            </a:pPr>
            <a:r>
              <a:rPr lang="fr-FR" dirty="0" smtClean="0">
                <a:solidFill>
                  <a:schemeClr val="bg1"/>
                </a:solidFill>
                <a:sym typeface="Wingdings 2"/>
              </a:rPr>
              <a:t>		(</a:t>
            </a:r>
            <a:r>
              <a:rPr lang="fr-FR" dirty="0" err="1" smtClean="0">
                <a:solidFill>
                  <a:schemeClr val="bg1"/>
                </a:solidFill>
                <a:sym typeface="Wingdings 2"/>
              </a:rPr>
              <a:t>Spironolactone</a:t>
            </a:r>
            <a:r>
              <a:rPr lang="fr-FR" dirty="0" smtClean="0">
                <a:solidFill>
                  <a:schemeClr val="bg1"/>
                </a:solidFill>
                <a:sym typeface="Wingdings 2"/>
              </a:rPr>
              <a:t> – </a:t>
            </a:r>
            <a:r>
              <a:rPr lang="fr-FR" dirty="0" err="1" smtClean="0">
                <a:solidFill>
                  <a:schemeClr val="bg1"/>
                </a:solidFill>
                <a:sym typeface="Wingdings 2"/>
              </a:rPr>
              <a:t>Eplerenone</a:t>
            </a:r>
            <a:r>
              <a:rPr lang="fr-FR" dirty="0" smtClean="0">
                <a:solidFill>
                  <a:schemeClr val="bg1"/>
                </a:solidFill>
                <a:sym typeface="Wingdings 2"/>
              </a:rPr>
              <a:t>)</a:t>
            </a:r>
          </a:p>
          <a:p>
            <a:pPr>
              <a:tabLst>
                <a:tab pos="2151063" algn="l"/>
              </a:tabLst>
            </a:pPr>
            <a:endParaRPr lang="fr-FR" dirty="0" smtClean="0">
              <a:solidFill>
                <a:schemeClr val="bg1"/>
              </a:solidFill>
              <a:sym typeface="Wingdings 2"/>
            </a:endParaRPr>
          </a:p>
          <a:p>
            <a:pPr>
              <a:tabLst>
                <a:tab pos="2151063" algn="l"/>
              </a:tabLst>
            </a:pPr>
            <a:r>
              <a:rPr lang="fr-FR" dirty="0" smtClean="0">
                <a:solidFill>
                  <a:schemeClr val="bg1"/>
                </a:solidFill>
                <a:sym typeface="Wingdings 2"/>
              </a:rPr>
              <a:t>	</a:t>
            </a:r>
            <a:r>
              <a:rPr lang="fr-FR" dirty="0" smtClean="0">
                <a:solidFill>
                  <a:schemeClr val="bg1"/>
                </a:solidFill>
                <a:sym typeface="Wingdings"/>
              </a:rPr>
              <a:t>	Si toujours symptomatique </a:t>
            </a:r>
          </a:p>
          <a:p>
            <a:pPr>
              <a:tabLst>
                <a:tab pos="2151063" algn="l"/>
              </a:tabLst>
            </a:pPr>
            <a:endParaRPr lang="fr-FR" dirty="0" smtClean="0">
              <a:solidFill>
                <a:schemeClr val="bg1"/>
              </a:solidFill>
              <a:sym typeface="Wingdings 2"/>
            </a:endParaRPr>
          </a:p>
          <a:p>
            <a:r>
              <a:rPr lang="fr-FR" dirty="0" smtClean="0">
                <a:solidFill>
                  <a:schemeClr val="bg1"/>
                </a:solidFill>
                <a:sym typeface="Wingdings 2"/>
              </a:rPr>
              <a:t>		</a:t>
            </a:r>
            <a:endParaRPr lang="fr-FR" dirty="0">
              <a:solidFill>
                <a:schemeClr val="bg1"/>
              </a:solidFill>
            </a:endParaRPr>
          </a:p>
        </p:txBody>
      </p:sp>
      <p:sp>
        <p:nvSpPr>
          <p:cNvPr id="9" name="ZoneTexte 8"/>
          <p:cNvSpPr txBox="1"/>
          <p:nvPr/>
        </p:nvSpPr>
        <p:spPr>
          <a:xfrm>
            <a:off x="0" y="4221088"/>
            <a:ext cx="9144000" cy="1200329"/>
          </a:xfrm>
          <a:prstGeom prst="rect">
            <a:avLst/>
          </a:prstGeom>
          <a:noFill/>
        </p:spPr>
        <p:txBody>
          <a:bodyPr wrap="square" rtlCol="0">
            <a:spAutoFit/>
          </a:bodyPr>
          <a:lstStyle/>
          <a:p>
            <a:r>
              <a:rPr lang="fr-FR" u="sng" dirty="0" smtClean="0">
                <a:solidFill>
                  <a:schemeClr val="bg1"/>
                </a:solidFill>
              </a:rPr>
              <a:t>Si bonne tolérance </a:t>
            </a:r>
            <a:r>
              <a:rPr lang="fr-FR" dirty="0" smtClean="0">
                <a:solidFill>
                  <a:schemeClr val="bg1"/>
                </a:solidFill>
              </a:rPr>
              <a:t>IEC (ARA2)			</a:t>
            </a:r>
            <a:r>
              <a:rPr lang="fr-FR" u="sng" dirty="0" smtClean="0">
                <a:solidFill>
                  <a:schemeClr val="bg1"/>
                </a:solidFill>
              </a:rPr>
              <a:t>Si rythme sinusal </a:t>
            </a:r>
            <a:r>
              <a:rPr lang="fr-FR" dirty="0" smtClean="0">
                <a:solidFill>
                  <a:schemeClr val="bg1"/>
                </a:solidFill>
              </a:rPr>
              <a:t>FC ≥ 75min</a:t>
            </a:r>
          </a:p>
          <a:p>
            <a:r>
              <a:rPr lang="fr-FR" dirty="0" smtClean="0">
                <a:solidFill>
                  <a:schemeClr val="bg1"/>
                </a:solidFill>
              </a:rPr>
              <a:t>Les remplacer par 				IVABRADINE (</a:t>
            </a:r>
            <a:r>
              <a:rPr lang="fr-FR" dirty="0" err="1" smtClean="0">
                <a:solidFill>
                  <a:schemeClr val="bg1"/>
                </a:solidFill>
              </a:rPr>
              <a:t>Procoralan</a:t>
            </a:r>
            <a:r>
              <a:rPr lang="fr-FR" dirty="0" smtClean="0">
                <a:solidFill>
                  <a:schemeClr val="bg1"/>
                </a:solidFill>
              </a:rPr>
              <a:t>)</a:t>
            </a:r>
          </a:p>
          <a:p>
            <a:r>
              <a:rPr lang="fr-FR" dirty="0" smtClean="0">
                <a:solidFill>
                  <a:schemeClr val="bg1"/>
                </a:solidFill>
              </a:rPr>
              <a:t>Association ARA2 / inhibiteur </a:t>
            </a:r>
            <a:r>
              <a:rPr lang="fr-FR" dirty="0" err="1" smtClean="0">
                <a:solidFill>
                  <a:schemeClr val="bg1"/>
                </a:solidFill>
              </a:rPr>
              <a:t>endopeptidase</a:t>
            </a:r>
            <a:r>
              <a:rPr lang="fr-FR" dirty="0" smtClean="0">
                <a:solidFill>
                  <a:schemeClr val="bg1"/>
                </a:solidFill>
              </a:rPr>
              <a:t>/</a:t>
            </a:r>
          </a:p>
          <a:p>
            <a:r>
              <a:rPr lang="fr-FR" dirty="0" err="1" smtClean="0">
                <a:solidFill>
                  <a:schemeClr val="bg1"/>
                </a:solidFill>
              </a:rPr>
              <a:t>Sacubritil</a:t>
            </a:r>
            <a:r>
              <a:rPr lang="fr-FR" dirty="0" smtClean="0">
                <a:solidFill>
                  <a:schemeClr val="bg1"/>
                </a:solidFill>
              </a:rPr>
              <a:t> / </a:t>
            </a:r>
            <a:r>
              <a:rPr lang="fr-FR" dirty="0" err="1" smtClean="0">
                <a:solidFill>
                  <a:schemeClr val="bg1"/>
                </a:solidFill>
              </a:rPr>
              <a:t>Valsartan</a:t>
            </a:r>
            <a:r>
              <a:rPr lang="fr-FR" dirty="0" smtClean="0">
                <a:solidFill>
                  <a:schemeClr val="bg1"/>
                </a:solidFill>
              </a:rPr>
              <a:t> (</a:t>
            </a:r>
            <a:r>
              <a:rPr lang="fr-FR" dirty="0" err="1" smtClean="0">
                <a:solidFill>
                  <a:schemeClr val="bg1"/>
                </a:solidFill>
              </a:rPr>
              <a:t>Entresto</a:t>
            </a:r>
            <a:r>
              <a:rPr lang="fr-FR" dirty="0" smtClean="0">
                <a:solidFill>
                  <a:schemeClr val="bg1"/>
                </a:solidFill>
              </a:rPr>
              <a:t>)</a:t>
            </a:r>
            <a:endParaRPr lang="fr-FR" dirty="0">
              <a:solidFill>
                <a:schemeClr val="bg1"/>
              </a:solidFill>
            </a:endParaRPr>
          </a:p>
        </p:txBody>
      </p:sp>
      <p:sp>
        <p:nvSpPr>
          <p:cNvPr id="11" name="ZoneTexte 10"/>
          <p:cNvSpPr txBox="1"/>
          <p:nvPr/>
        </p:nvSpPr>
        <p:spPr>
          <a:xfrm>
            <a:off x="0" y="5877272"/>
            <a:ext cx="9144000" cy="369332"/>
          </a:xfrm>
          <a:prstGeom prst="rect">
            <a:avLst/>
          </a:prstGeom>
          <a:noFill/>
        </p:spPr>
        <p:txBody>
          <a:bodyPr wrap="square" rtlCol="0">
            <a:spAutoFit/>
          </a:bodyPr>
          <a:lstStyle/>
          <a:p>
            <a:r>
              <a:rPr lang="fr-FR" dirty="0" smtClean="0"/>
              <a:t>			</a:t>
            </a:r>
            <a:endParaRPr lang="fr-FR" dirty="0"/>
          </a:p>
        </p:txBody>
      </p:sp>
      <p:sp>
        <p:nvSpPr>
          <p:cNvPr id="12" name="ZoneTexte 11"/>
          <p:cNvSpPr txBox="1"/>
          <p:nvPr/>
        </p:nvSpPr>
        <p:spPr>
          <a:xfrm>
            <a:off x="0" y="5877272"/>
            <a:ext cx="9144000" cy="369332"/>
          </a:xfrm>
          <a:prstGeom prst="rect">
            <a:avLst/>
          </a:prstGeom>
          <a:noFill/>
        </p:spPr>
        <p:txBody>
          <a:bodyPr wrap="square" rtlCol="0">
            <a:spAutoFit/>
          </a:bodyPr>
          <a:lstStyle/>
          <a:p>
            <a:pPr>
              <a:tabLst>
                <a:tab pos="2151063" algn="l"/>
              </a:tabLst>
            </a:pPr>
            <a:r>
              <a:rPr lang="fr-FR" dirty="0" smtClean="0"/>
              <a:t>	</a:t>
            </a:r>
            <a:r>
              <a:rPr lang="fr-FR" dirty="0" smtClean="0">
                <a:solidFill>
                  <a:schemeClr val="bg1"/>
                </a:solidFill>
                <a:sym typeface="Wingdings"/>
              </a:rPr>
              <a:t>	Si toujours symptomatique (DIGOXINE)</a:t>
            </a:r>
            <a:endParaRPr lang="fr-FR"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dirty="0">
              <a:solidFill>
                <a:srgbClr val="0000FF"/>
              </a:solidFill>
            </a:endParaRPr>
          </a:p>
        </p:txBody>
      </p:sp>
      <p:sp>
        <p:nvSpPr>
          <p:cNvPr id="3" name="Espace réservé du contenu 2"/>
          <p:cNvSpPr>
            <a:spLocks noGrp="1"/>
          </p:cNvSpPr>
          <p:nvPr>
            <p:ph idx="1"/>
          </p:nvPr>
        </p:nvSpPr>
        <p:spPr/>
        <p:txBody>
          <a:bodyPr/>
          <a:lstStyle/>
          <a:p>
            <a:pPr>
              <a:buFontTx/>
              <a:buChar char="-"/>
            </a:pPr>
            <a:r>
              <a:rPr lang="fr-FR" sz="2000" b="1" dirty="0">
                <a:solidFill>
                  <a:srgbClr val="FFFF00"/>
                </a:solidFill>
              </a:rPr>
              <a:t> </a:t>
            </a:r>
            <a:r>
              <a:rPr lang="fr-FR" sz="2000" b="1" dirty="0">
                <a:solidFill>
                  <a:schemeClr val="bg1"/>
                </a:solidFill>
              </a:rPr>
              <a:t>Insuffisance cardiaque à fraction d’éjection altérée </a:t>
            </a:r>
          </a:p>
          <a:p>
            <a:pPr lvl="1">
              <a:buFontTx/>
              <a:buChar char="-"/>
            </a:pPr>
            <a:endParaRPr lang="fr-FR" sz="2000" b="1" dirty="0">
              <a:solidFill>
                <a:schemeClr val="bg1"/>
              </a:solidFill>
            </a:endParaRPr>
          </a:p>
          <a:p>
            <a:pPr lvl="1">
              <a:buFont typeface="Wingdings"/>
              <a:buChar char="à"/>
            </a:pPr>
            <a:r>
              <a:rPr lang="fr-FR" sz="2000" dirty="0">
                <a:solidFill>
                  <a:schemeClr val="bg1"/>
                </a:solidFill>
                <a:sym typeface="Wingdings"/>
              </a:rPr>
              <a:t> </a:t>
            </a:r>
            <a:r>
              <a:rPr lang="fr-FR" sz="2000" u="sng" dirty="0">
                <a:solidFill>
                  <a:schemeClr val="bg1"/>
                </a:solidFill>
                <a:sym typeface="Wingdings"/>
              </a:rPr>
              <a:t>Fer injectable recommandé</a:t>
            </a:r>
            <a:r>
              <a:rPr lang="fr-FR" sz="2000" dirty="0">
                <a:solidFill>
                  <a:schemeClr val="bg1"/>
                </a:solidFill>
                <a:sym typeface="Wingdings"/>
              </a:rPr>
              <a:t> en cas de </a:t>
            </a:r>
            <a:r>
              <a:rPr lang="fr-FR" sz="2000" u="sng" dirty="0">
                <a:solidFill>
                  <a:schemeClr val="bg1"/>
                </a:solidFill>
                <a:sym typeface="Wingdings"/>
              </a:rPr>
              <a:t>carence ferrique</a:t>
            </a:r>
            <a:r>
              <a:rPr lang="fr-FR" sz="2000" dirty="0">
                <a:solidFill>
                  <a:schemeClr val="bg1"/>
                </a:solidFill>
                <a:sym typeface="Wingdings"/>
              </a:rPr>
              <a:t> avec ou sans anémie</a:t>
            </a:r>
          </a:p>
          <a:p>
            <a:pPr lvl="1"/>
            <a:endParaRPr lang="fr-FR" sz="2000" dirty="0">
              <a:solidFill>
                <a:schemeClr val="bg1"/>
              </a:solidFill>
              <a:sym typeface="Wingdings"/>
            </a:endParaRPr>
          </a:p>
          <a:p>
            <a:pPr marL="457200" lvl="1" indent="0">
              <a:buNone/>
            </a:pPr>
            <a:r>
              <a:rPr lang="fr-FR" sz="2000" dirty="0" smtClean="0">
                <a:solidFill>
                  <a:schemeClr val="bg1"/>
                </a:solidFill>
                <a:sym typeface="Wingdings"/>
              </a:rPr>
              <a:t>		 </a:t>
            </a:r>
            <a:r>
              <a:rPr lang="fr-FR" sz="2000" dirty="0">
                <a:solidFill>
                  <a:schemeClr val="bg1"/>
                </a:solidFill>
                <a:sym typeface="Wingdings"/>
              </a:rPr>
              <a:t>Ferritine &lt; 100µg/L</a:t>
            </a:r>
          </a:p>
          <a:p>
            <a:pPr marL="457200" lvl="1" indent="0">
              <a:buNone/>
            </a:pPr>
            <a:r>
              <a:rPr lang="fr-FR" sz="2000" dirty="0" smtClean="0">
                <a:solidFill>
                  <a:schemeClr val="bg1"/>
                </a:solidFill>
                <a:sym typeface="Wingdings"/>
              </a:rPr>
              <a:t>		 </a:t>
            </a:r>
            <a:r>
              <a:rPr lang="fr-FR" sz="2000" dirty="0">
                <a:solidFill>
                  <a:schemeClr val="bg1"/>
                </a:solidFill>
                <a:sym typeface="Wingdings"/>
              </a:rPr>
              <a:t>ou Ferritine entre 100 et 299µg/L avec saturation </a:t>
            </a:r>
            <a:r>
              <a:rPr lang="fr-FR" sz="2000" dirty="0" smtClean="0">
                <a:solidFill>
                  <a:schemeClr val="bg1"/>
                </a:solidFill>
                <a:sym typeface="Wingdings"/>
              </a:rPr>
              <a:t>			de la transferrine </a:t>
            </a:r>
            <a:r>
              <a:rPr lang="fr-FR" sz="2000" dirty="0">
                <a:solidFill>
                  <a:schemeClr val="bg1"/>
                </a:solidFill>
                <a:sym typeface="Wingdings"/>
              </a:rPr>
              <a:t>&lt; 20%</a:t>
            </a:r>
          </a:p>
          <a:p>
            <a:pPr lvl="1"/>
            <a:endParaRPr lang="fr-FR" sz="2000" dirty="0">
              <a:solidFill>
                <a:schemeClr val="bg1"/>
              </a:solidFill>
              <a:sym typeface="Wingdings"/>
            </a:endParaRPr>
          </a:p>
          <a:p>
            <a:pPr lvl="1"/>
            <a:endParaRPr lang="fr-FR" sz="2000" dirty="0">
              <a:solidFill>
                <a:schemeClr val="bg1"/>
              </a:solidFill>
              <a:sym typeface="Wingdings"/>
            </a:endParaRPr>
          </a:p>
          <a:p>
            <a:pPr lvl="1"/>
            <a:r>
              <a:rPr lang="fr-FR" sz="2000" dirty="0">
                <a:solidFill>
                  <a:schemeClr val="bg1"/>
                </a:solidFill>
                <a:sym typeface="Wingdings"/>
              </a:rPr>
              <a:t>Amélioration des symptômes, de la capacité à l’effort et de la qualité de vie</a:t>
            </a:r>
            <a:endParaRPr lang="fr-FR" dirty="0">
              <a:solidFill>
                <a:schemeClr val="bg1"/>
              </a:solidFill>
              <a:sym typeface="Wingdings"/>
            </a:endParaRPr>
          </a:p>
          <a:p>
            <a:pPr lvl="1"/>
            <a:endParaRPr lang="fr-FR" sz="2000" dirty="0">
              <a:solidFill>
                <a:srgbClr val="FFFF00"/>
              </a:solidFill>
              <a:sym typeface="Wingdings"/>
            </a:endParaRPr>
          </a:p>
          <a:p>
            <a:endParaRPr lang="fr-FR" dirty="0"/>
          </a:p>
        </p:txBody>
      </p:sp>
    </p:spTree>
    <p:extLst>
      <p:ext uri="{BB962C8B-B14F-4D97-AF65-F5344CB8AC3E}">
        <p14:creationId xmlns:p14="http://schemas.microsoft.com/office/powerpoint/2010/main" val="199423953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476672"/>
            <a:ext cx="9144000" cy="3323987"/>
          </a:xfrm>
          <a:prstGeom prst="rect">
            <a:avLst/>
          </a:prstGeom>
          <a:noFill/>
        </p:spPr>
        <p:txBody>
          <a:bodyPr wrap="square" rtlCol="0">
            <a:spAutoFit/>
          </a:bodyPr>
          <a:lstStyle/>
          <a:p>
            <a:pPr algn="ctr"/>
            <a:r>
              <a:rPr lang="fr-FR" sz="2400" b="1" dirty="0" smtClean="0">
                <a:solidFill>
                  <a:srgbClr val="0070C0"/>
                </a:solidFill>
                <a:effectLst>
                  <a:outerShdw blurRad="38100" dist="38100" dir="2700000" algn="tl">
                    <a:srgbClr val="000000">
                      <a:alpha val="43137"/>
                    </a:srgbClr>
                  </a:outerShdw>
                </a:effectLst>
              </a:rPr>
              <a:t>Traitement pharmacologique des insuffisances cardiaques à FEVG préservée ou modérément altérée (≥ 40%)</a:t>
            </a:r>
          </a:p>
          <a:p>
            <a:endParaRPr lang="fr-FR" dirty="0" smtClean="0">
              <a:solidFill>
                <a:srgbClr val="FFFF00"/>
              </a:solidFill>
            </a:endParaRPr>
          </a:p>
          <a:p>
            <a:endParaRPr lang="fr-FR" dirty="0" smtClean="0">
              <a:solidFill>
                <a:srgbClr val="FFFF00"/>
              </a:solidFill>
            </a:endParaRPr>
          </a:p>
          <a:p>
            <a:r>
              <a:rPr lang="fr-FR" dirty="0" smtClean="0">
                <a:solidFill>
                  <a:srgbClr val="FFFF00"/>
                </a:solidFill>
              </a:rPr>
              <a:t>	</a:t>
            </a:r>
            <a:r>
              <a:rPr lang="fr-FR" dirty="0" smtClean="0">
                <a:solidFill>
                  <a:schemeClr val="bg1"/>
                </a:solidFill>
              </a:rPr>
              <a:t>- Traitement des </a:t>
            </a:r>
            <a:r>
              <a:rPr lang="fr-FR" dirty="0" err="1" smtClean="0">
                <a:solidFill>
                  <a:schemeClr val="bg1"/>
                </a:solidFill>
              </a:rPr>
              <a:t>comorbidités</a:t>
            </a:r>
            <a:r>
              <a:rPr lang="fr-FR" dirty="0" smtClean="0">
                <a:solidFill>
                  <a:schemeClr val="bg1"/>
                </a:solidFill>
              </a:rPr>
              <a:t> cardio-vasculaires et non cardio-vasculaires</a:t>
            </a:r>
          </a:p>
          <a:p>
            <a:endParaRPr lang="fr-FR" dirty="0" smtClean="0">
              <a:solidFill>
                <a:schemeClr val="bg1"/>
              </a:solidFill>
            </a:endParaRPr>
          </a:p>
          <a:p>
            <a:r>
              <a:rPr lang="fr-FR" dirty="0" smtClean="0">
                <a:solidFill>
                  <a:schemeClr val="bg1"/>
                </a:solidFill>
              </a:rPr>
              <a:t>	- Diurétiques en cas de signes congestifs</a:t>
            </a:r>
          </a:p>
          <a:p>
            <a:endParaRPr lang="fr-FR" dirty="0" smtClean="0">
              <a:solidFill>
                <a:schemeClr val="bg1"/>
              </a:solidFill>
            </a:endParaRPr>
          </a:p>
          <a:p>
            <a:r>
              <a:rPr lang="fr-FR" dirty="0" smtClean="0">
                <a:solidFill>
                  <a:schemeClr val="bg1"/>
                </a:solidFill>
              </a:rPr>
              <a:t>	- IEC ?</a:t>
            </a:r>
          </a:p>
          <a:p>
            <a:endParaRPr lang="fr-FR" dirty="0" smtClean="0">
              <a:solidFill>
                <a:schemeClr val="bg1"/>
              </a:solidFill>
            </a:endParaRPr>
          </a:p>
          <a:p>
            <a:r>
              <a:rPr lang="fr-FR" dirty="0" smtClean="0">
                <a:solidFill>
                  <a:schemeClr val="bg1"/>
                </a:solidFill>
              </a:rPr>
              <a:t>	- ß-bloquants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395536" y="0"/>
            <a:ext cx="8280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pPr>
            <a:r>
              <a:rPr lang="fr-FR" sz="2000" b="1" u="sng" dirty="0">
                <a:solidFill>
                  <a:srgbClr val="3366FF"/>
                </a:solidFill>
              </a:rPr>
              <a:t>Anémies par  CARENCE EN VITAMINE B12</a:t>
            </a:r>
          </a:p>
        </p:txBody>
      </p:sp>
      <p:sp>
        <p:nvSpPr>
          <p:cNvPr id="22531" name="Text Box 5"/>
          <p:cNvSpPr txBox="1">
            <a:spLocks noChangeArrowheads="1"/>
          </p:cNvSpPr>
          <p:nvPr/>
        </p:nvSpPr>
        <p:spPr bwMode="auto">
          <a:xfrm>
            <a:off x="539750" y="1557338"/>
            <a:ext cx="338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sz="2000" b="1" dirty="0">
                <a:solidFill>
                  <a:srgbClr val="3366FF"/>
                </a:solidFill>
              </a:rPr>
              <a:t>- Anémie de Biermer</a:t>
            </a:r>
          </a:p>
        </p:txBody>
      </p:sp>
      <p:sp>
        <p:nvSpPr>
          <p:cNvPr id="22532" name="Text Box 6"/>
          <p:cNvSpPr txBox="1">
            <a:spLocks noChangeArrowheads="1"/>
          </p:cNvSpPr>
          <p:nvPr/>
        </p:nvSpPr>
        <p:spPr bwMode="auto">
          <a:xfrm>
            <a:off x="3492500" y="1557338"/>
            <a:ext cx="5472113" cy="112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FontTx/>
              <a:buChar char="•"/>
            </a:pPr>
            <a:r>
              <a:rPr lang="fr-FR" sz="1700" b="1" dirty="0">
                <a:solidFill>
                  <a:srgbClr val="3366FF"/>
                </a:solidFill>
              </a:rPr>
              <a:t>Très macrocytaires </a:t>
            </a:r>
            <a:r>
              <a:rPr lang="en-US" sz="1700" b="1" dirty="0">
                <a:solidFill>
                  <a:srgbClr val="3366FF"/>
                </a:solidFill>
                <a:cs typeface="Arial" charset="0"/>
              </a:rPr>
              <a:t>± </a:t>
            </a:r>
            <a:r>
              <a:rPr lang="en-US" sz="1700" b="1" dirty="0" err="1">
                <a:solidFill>
                  <a:srgbClr val="3366FF"/>
                </a:solidFill>
                <a:cs typeface="Arial" charset="0"/>
              </a:rPr>
              <a:t>Hémolyse</a:t>
            </a:r>
            <a:endParaRPr lang="en-US" sz="1700" b="1" dirty="0">
              <a:solidFill>
                <a:srgbClr val="3366FF"/>
              </a:solidFill>
              <a:cs typeface="Arial" charset="0"/>
            </a:endParaRPr>
          </a:p>
          <a:p>
            <a:pPr eaLnBrk="1" hangingPunct="1">
              <a:spcBef>
                <a:spcPct val="50000"/>
              </a:spcBef>
              <a:buFontTx/>
              <a:buChar char="•"/>
            </a:pPr>
            <a:r>
              <a:rPr lang="en-US" sz="1700" b="1" dirty="0">
                <a:solidFill>
                  <a:srgbClr val="3366FF"/>
                </a:solidFill>
                <a:cs typeface="Arial" charset="0"/>
              </a:rPr>
              <a:t>Test de Schilling NE SE FAIT PLUS</a:t>
            </a:r>
          </a:p>
          <a:p>
            <a:pPr eaLnBrk="1" hangingPunct="1">
              <a:spcBef>
                <a:spcPct val="50000"/>
              </a:spcBef>
              <a:buFontTx/>
              <a:buChar char="•"/>
            </a:pPr>
            <a:r>
              <a:rPr lang="en-US" sz="1700" b="1" dirty="0" err="1">
                <a:solidFill>
                  <a:srgbClr val="3366FF"/>
                </a:solidFill>
                <a:cs typeface="Arial" charset="0"/>
              </a:rPr>
              <a:t>Anticorps</a:t>
            </a:r>
            <a:r>
              <a:rPr lang="en-US" sz="1700" b="1" dirty="0">
                <a:solidFill>
                  <a:srgbClr val="3366FF"/>
                </a:solidFill>
                <a:cs typeface="Arial" charset="0"/>
              </a:rPr>
              <a:t> anti-</a:t>
            </a:r>
            <a:r>
              <a:rPr lang="en-US" sz="1700" b="1" dirty="0" err="1">
                <a:solidFill>
                  <a:srgbClr val="3366FF"/>
                </a:solidFill>
                <a:cs typeface="Arial" charset="0"/>
              </a:rPr>
              <a:t>facteur</a:t>
            </a:r>
            <a:r>
              <a:rPr lang="en-US" sz="1700" b="1" dirty="0">
                <a:solidFill>
                  <a:srgbClr val="3366FF"/>
                </a:solidFill>
                <a:cs typeface="Arial" charset="0"/>
              </a:rPr>
              <a:t> </a:t>
            </a:r>
            <a:r>
              <a:rPr lang="en-US" sz="1700" b="1" dirty="0" err="1">
                <a:solidFill>
                  <a:srgbClr val="3366FF"/>
                </a:solidFill>
                <a:cs typeface="Arial" charset="0"/>
              </a:rPr>
              <a:t>intrinsèque</a:t>
            </a:r>
            <a:r>
              <a:rPr lang="en-US" sz="1700" b="1" dirty="0">
                <a:solidFill>
                  <a:srgbClr val="3366FF"/>
                </a:solidFill>
                <a:cs typeface="Arial" charset="0"/>
              </a:rPr>
              <a:t> (</a:t>
            </a:r>
            <a:r>
              <a:rPr lang="en-US" sz="1700" b="1" dirty="0" err="1">
                <a:solidFill>
                  <a:srgbClr val="3366FF"/>
                </a:solidFill>
                <a:cs typeface="Arial" charset="0"/>
              </a:rPr>
              <a:t>positifs</a:t>
            </a:r>
            <a:r>
              <a:rPr lang="en-US" sz="1700" b="1" dirty="0">
                <a:solidFill>
                  <a:srgbClr val="3366FF"/>
                </a:solidFill>
                <a:cs typeface="Arial" charset="0"/>
              </a:rPr>
              <a:t> 70%)</a:t>
            </a:r>
          </a:p>
        </p:txBody>
      </p:sp>
      <p:sp>
        <p:nvSpPr>
          <p:cNvPr id="22533" name="Text Box 7"/>
          <p:cNvSpPr txBox="1">
            <a:spLocks noChangeArrowheads="1"/>
          </p:cNvSpPr>
          <p:nvPr/>
        </p:nvSpPr>
        <p:spPr bwMode="auto">
          <a:xfrm>
            <a:off x="827088" y="1989138"/>
            <a:ext cx="1944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pPr>
            <a:r>
              <a:rPr lang="fr-FR" b="1" dirty="0">
                <a:solidFill>
                  <a:srgbClr val="3366FF"/>
                </a:solidFill>
              </a:rPr>
              <a:t>(15% ?)</a:t>
            </a:r>
          </a:p>
        </p:txBody>
      </p:sp>
      <p:sp>
        <p:nvSpPr>
          <p:cNvPr id="22534" name="Text Box 8"/>
          <p:cNvSpPr txBox="1">
            <a:spLocks noChangeArrowheads="1"/>
          </p:cNvSpPr>
          <p:nvPr/>
        </p:nvSpPr>
        <p:spPr bwMode="auto">
          <a:xfrm>
            <a:off x="0" y="32131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sz="2000" b="1" dirty="0">
                <a:solidFill>
                  <a:srgbClr val="3366FF"/>
                </a:solidFill>
              </a:rPr>
              <a:t>+++ - Défaut de dissociation de la vitamine B12 des protéines alimentaires </a:t>
            </a:r>
          </a:p>
        </p:txBody>
      </p:sp>
      <p:sp>
        <p:nvSpPr>
          <p:cNvPr id="22535" name="Text Box 9"/>
          <p:cNvSpPr txBox="1">
            <a:spLocks noChangeArrowheads="1"/>
          </p:cNvSpPr>
          <p:nvPr/>
        </p:nvSpPr>
        <p:spPr bwMode="auto">
          <a:xfrm>
            <a:off x="1259632" y="3717032"/>
            <a:ext cx="936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b="1">
                <a:solidFill>
                  <a:srgbClr val="3366FF"/>
                </a:solidFill>
              </a:rPr>
              <a:t>(70%)</a:t>
            </a:r>
          </a:p>
        </p:txBody>
      </p:sp>
      <p:sp>
        <p:nvSpPr>
          <p:cNvPr id="22537" name="Text Box 12"/>
          <p:cNvSpPr txBox="1">
            <a:spLocks noChangeArrowheads="1"/>
          </p:cNvSpPr>
          <p:nvPr/>
        </p:nvSpPr>
        <p:spPr bwMode="auto">
          <a:xfrm>
            <a:off x="3527425" y="3717032"/>
            <a:ext cx="56165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b="1" dirty="0">
                <a:solidFill>
                  <a:srgbClr val="3366FF"/>
                </a:solidFill>
              </a:rPr>
              <a:t>Hypochlorhydrie, gastrite atrophique</a:t>
            </a:r>
          </a:p>
          <a:p>
            <a:pPr eaLnBrk="1" hangingPunct="1">
              <a:spcBef>
                <a:spcPct val="50000"/>
              </a:spcBef>
            </a:pPr>
            <a:r>
              <a:rPr lang="fr-FR" b="1" dirty="0">
                <a:solidFill>
                  <a:srgbClr val="3366FF"/>
                </a:solidFill>
              </a:rPr>
              <a:t>favorisée par IPP, anti-H2, METFORMINE</a:t>
            </a:r>
          </a:p>
        </p:txBody>
      </p:sp>
      <p:sp>
        <p:nvSpPr>
          <p:cNvPr id="22538" name="Text Box 13"/>
          <p:cNvSpPr txBox="1">
            <a:spLocks noChangeArrowheads="1"/>
          </p:cNvSpPr>
          <p:nvPr/>
        </p:nvSpPr>
        <p:spPr bwMode="auto">
          <a:xfrm>
            <a:off x="468313" y="4941888"/>
            <a:ext cx="5688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sz="2000" b="1" dirty="0">
                <a:solidFill>
                  <a:srgbClr val="FFFF00"/>
                </a:solidFill>
              </a:rPr>
              <a:t>- </a:t>
            </a:r>
            <a:r>
              <a:rPr lang="fr-FR" sz="2000" b="1" dirty="0">
                <a:solidFill>
                  <a:srgbClr val="3366FF"/>
                </a:solidFill>
              </a:rPr>
              <a:t>Gastrectomie, résection intestinale </a:t>
            </a:r>
            <a:endParaRPr lang="fr-FR" sz="2000" dirty="0">
              <a:solidFill>
                <a:srgbClr val="3366FF"/>
              </a:solidFill>
            </a:endParaRPr>
          </a:p>
        </p:txBody>
      </p:sp>
      <p:sp>
        <p:nvSpPr>
          <p:cNvPr id="22539" name="Text Box 17"/>
          <p:cNvSpPr txBox="1">
            <a:spLocks noChangeArrowheads="1"/>
          </p:cNvSpPr>
          <p:nvPr/>
        </p:nvSpPr>
        <p:spPr bwMode="auto">
          <a:xfrm>
            <a:off x="0" y="5949950"/>
            <a:ext cx="925195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sz="2000" b="1" dirty="0">
                <a:solidFill>
                  <a:srgbClr val="3366FF"/>
                </a:solidFill>
              </a:rPr>
              <a:t>Signification d</a:t>
            </a:r>
            <a:r>
              <a:rPr lang="ja-JP" altLang="fr-FR" sz="2000" b="1" dirty="0">
                <a:solidFill>
                  <a:srgbClr val="3366FF"/>
                </a:solidFill>
              </a:rPr>
              <a:t>’</a:t>
            </a:r>
            <a:r>
              <a:rPr lang="fr-FR" sz="2000" b="1" dirty="0">
                <a:solidFill>
                  <a:srgbClr val="3366FF"/>
                </a:solidFill>
              </a:rPr>
              <a:t>un déficit modéré en vit B12 ?     100 – 150ng/L ??</a:t>
            </a:r>
          </a:p>
          <a:p>
            <a:pPr eaLnBrk="1" hangingPunct="1">
              <a:spcBef>
                <a:spcPct val="50000"/>
              </a:spcBef>
            </a:pPr>
            <a:r>
              <a:rPr lang="fr-FR" sz="2000" b="1" dirty="0">
                <a:solidFill>
                  <a:srgbClr val="FFFF00"/>
                </a:solidFill>
              </a:rPr>
              <a:t>						 </a:t>
            </a:r>
            <a:r>
              <a:rPr lang="fr-FR" sz="2000" b="1" dirty="0">
                <a:solidFill>
                  <a:srgbClr val="3366FF"/>
                </a:solidFill>
              </a:rPr>
              <a:t>   Seuil à élever ? &lt; 300ng/ml</a:t>
            </a:r>
          </a:p>
        </p:txBody>
      </p:sp>
      <p:sp>
        <p:nvSpPr>
          <p:cNvPr id="22540" name="Text Box 14"/>
          <p:cNvSpPr txBox="1">
            <a:spLocks noChangeArrowheads="1"/>
          </p:cNvSpPr>
          <p:nvPr/>
        </p:nvSpPr>
        <p:spPr bwMode="auto">
          <a:xfrm>
            <a:off x="0" y="692150"/>
            <a:ext cx="914400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sz="1700" b="1" dirty="0">
                <a:solidFill>
                  <a:srgbClr val="3366FF"/>
                </a:solidFill>
                <a:cs typeface="Arial" charset="0"/>
              </a:rPr>
              <a:t>●</a:t>
            </a:r>
            <a:r>
              <a:rPr lang="fr-FR" sz="1700" b="1" dirty="0">
                <a:solidFill>
                  <a:srgbClr val="FFFF00"/>
                </a:solidFill>
                <a:cs typeface="Arial" charset="0"/>
              </a:rPr>
              <a:t> </a:t>
            </a:r>
            <a:r>
              <a:rPr lang="fr-FR" sz="1700" b="1" dirty="0">
                <a:solidFill>
                  <a:srgbClr val="3366FF"/>
                </a:solidFill>
              </a:rPr>
              <a:t>Carences d</a:t>
            </a:r>
            <a:r>
              <a:rPr lang="ja-JP" altLang="fr-FR" sz="1700" b="1" dirty="0">
                <a:solidFill>
                  <a:srgbClr val="3366FF"/>
                </a:solidFill>
              </a:rPr>
              <a:t>’</a:t>
            </a:r>
            <a:r>
              <a:rPr lang="fr-FR" sz="1700" b="1" dirty="0">
                <a:solidFill>
                  <a:srgbClr val="3366FF"/>
                </a:solidFill>
              </a:rPr>
              <a:t>apports alimentaires : viandes, abats, poissons, fruits de mer</a:t>
            </a:r>
          </a:p>
          <a:p>
            <a:pPr eaLnBrk="1" hangingPunct="1">
              <a:spcBef>
                <a:spcPct val="50000"/>
              </a:spcBef>
            </a:pPr>
            <a:r>
              <a:rPr lang="fr-FR" sz="1700" b="1" dirty="0">
                <a:solidFill>
                  <a:srgbClr val="3366FF"/>
                </a:solidFill>
                <a:cs typeface="Arial" charset="0"/>
              </a:rPr>
              <a:t>● </a:t>
            </a:r>
            <a:r>
              <a:rPr lang="fr-FR" sz="1700" b="1" dirty="0">
                <a:solidFill>
                  <a:srgbClr val="3366FF"/>
                </a:solidFill>
              </a:rPr>
              <a:t>Malabsorption </a:t>
            </a:r>
          </a:p>
        </p:txBody>
      </p:sp>
    </p:spTree>
    <p:extLst>
      <p:ext uri="{BB962C8B-B14F-4D97-AF65-F5344CB8AC3E}">
        <p14:creationId xmlns:p14="http://schemas.microsoft.com/office/powerpoint/2010/main" val="116382440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92"/>
          <p:cNvSpPr>
            <a:spLocks noGrp="1" noChangeArrowheads="1"/>
          </p:cNvSpPr>
          <p:nvPr>
            <p:ph type="title" idx="4294967295"/>
          </p:nvPr>
        </p:nvSpPr>
        <p:spPr>
          <a:xfrm>
            <a:off x="468313" y="188913"/>
            <a:ext cx="8229600" cy="1143000"/>
          </a:xfrm>
        </p:spPr>
        <p:txBody>
          <a:bodyPr/>
          <a:lstStyle/>
          <a:p>
            <a:pPr eaLnBrk="1" hangingPunct="1"/>
            <a:r>
              <a:rPr lang="fr-FR" sz="2000" b="1" u="sng" dirty="0">
                <a:solidFill>
                  <a:srgbClr val="3366FF"/>
                </a:solidFill>
                <a:latin typeface="Arial" charset="0"/>
              </a:rPr>
              <a:t>TRAITEMENT DES CARENCES EN VITAMINE B12</a:t>
            </a:r>
          </a:p>
        </p:txBody>
      </p:sp>
      <p:graphicFrame>
        <p:nvGraphicFramePr>
          <p:cNvPr id="50211" name="Group 35"/>
          <p:cNvGraphicFramePr>
            <a:graphicFrameLocks noGrp="1"/>
          </p:cNvGraphicFramePr>
          <p:nvPr>
            <p:ph type="tbl" idx="4294967295"/>
            <p:extLst>
              <p:ext uri="{D42A27DB-BD31-4B8C-83A1-F6EECF244321}">
                <p14:modId xmlns:p14="http://schemas.microsoft.com/office/powerpoint/2010/main" val="2990196203"/>
              </p:ext>
            </p:extLst>
          </p:nvPr>
        </p:nvGraphicFramePr>
        <p:xfrm>
          <a:off x="468313" y="1484313"/>
          <a:ext cx="8002587" cy="4466084"/>
        </p:xfrm>
        <a:graphic>
          <a:graphicData uri="http://schemas.openxmlformats.org/drawingml/2006/table">
            <a:tbl>
              <a:tblPr/>
              <a:tblGrid>
                <a:gridCol w="1738312"/>
                <a:gridCol w="2952750"/>
                <a:gridCol w="3311525"/>
              </a:tblGrid>
              <a:tr h="749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rgbClr val="3366FF"/>
                        </a:solidFill>
                        <a:effectLst/>
                        <a:latin typeface="Arial" charset="0"/>
                        <a:ea typeface="ＭＳ Ｐゴシック" charset="0"/>
                      </a:endParaRPr>
                    </a:p>
                  </a:txBody>
                  <a:tcPr horzOverflow="overflow">
                    <a:lnL>
                      <a:noFill/>
                    </a:lnL>
                    <a:lnR w="12700" cap="flat" cmpd="sng" algn="ctr">
                      <a:solidFill>
                        <a:srgbClr val="FFFF00"/>
                      </a:solidFill>
                      <a:prstDash val="solid"/>
                      <a:round/>
                      <a:headEnd type="none" w="med" len="med"/>
                      <a:tailEnd type="none" w="med" len="med"/>
                    </a:lnR>
                    <a:lnT>
                      <a:noFill/>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3366FF"/>
                          </a:solidFill>
                          <a:effectLst/>
                          <a:latin typeface="Arial" charset="0"/>
                          <a:ea typeface="ＭＳ Ｐゴシック" charset="0"/>
                        </a:rPr>
                        <a:t>Initial</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3366FF"/>
                          </a:solidFill>
                          <a:effectLst/>
                          <a:latin typeface="Arial" charset="0"/>
                          <a:ea typeface="ＭＳ Ｐゴシック" charset="0"/>
                        </a:rPr>
                        <a:t>Entretien</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r h="1150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dirty="0">
                          <a:ln>
                            <a:noFill/>
                          </a:ln>
                          <a:solidFill>
                            <a:srgbClr val="3366FF"/>
                          </a:solidFill>
                          <a:effectLst/>
                          <a:latin typeface="Arial" charset="0"/>
                          <a:ea typeface="ＭＳ Ｐゴシック" charset="0"/>
                        </a:rPr>
                        <a:t>Parentéral</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1000</a:t>
                      </a:r>
                      <a:r>
                        <a:rPr kumimoji="0" lang="fr-FR" sz="2400" b="0" i="0" u="none" strike="noStrike" cap="none" normalizeH="0" baseline="0" dirty="0">
                          <a:ln>
                            <a:noFill/>
                          </a:ln>
                          <a:solidFill>
                            <a:srgbClr val="3366FF"/>
                          </a:solidFill>
                          <a:effectLst/>
                          <a:latin typeface="Symbol" charset="0"/>
                          <a:ea typeface="ＭＳ Ｐゴシック" charset="0"/>
                        </a:rPr>
                        <a:t>m</a:t>
                      </a:r>
                      <a:r>
                        <a:rPr kumimoji="0" lang="fr-FR" sz="1800" b="0" i="0" u="none" strike="noStrike" cap="none" normalizeH="0" baseline="0" dirty="0">
                          <a:ln>
                            <a:noFill/>
                          </a:ln>
                          <a:solidFill>
                            <a:srgbClr val="3366FF"/>
                          </a:solidFill>
                          <a:effectLst/>
                          <a:latin typeface="Arial" charset="0"/>
                          <a:ea typeface="ＭＳ Ｐゴシック" charset="0"/>
                        </a:rPr>
                        <a:t>g/j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pendant 1 semaine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800" b="0" i="0" u="none" strike="noStrike" cap="none" normalizeH="0" baseline="0" dirty="0">
                        <a:ln>
                          <a:noFill/>
                        </a:ln>
                        <a:solidFill>
                          <a:srgbClr val="3366FF"/>
                        </a:solidFill>
                        <a:effectLst/>
                        <a:latin typeface="Arial" charset="0"/>
                        <a:ea typeface="ＭＳ Ｐゴシック"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puis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1000</a:t>
                      </a:r>
                      <a:r>
                        <a:rPr kumimoji="0" lang="fr-FR" sz="2400" b="0" i="0" u="none" strike="noStrike" cap="none" normalizeH="0" baseline="0" dirty="0">
                          <a:ln>
                            <a:noFill/>
                          </a:ln>
                          <a:solidFill>
                            <a:srgbClr val="3366FF"/>
                          </a:solidFill>
                          <a:effectLst/>
                          <a:latin typeface="Symbol" charset="0"/>
                          <a:ea typeface="ＭＳ Ｐゴシック" charset="0"/>
                        </a:rPr>
                        <a:t>m</a:t>
                      </a:r>
                      <a:r>
                        <a:rPr kumimoji="0" lang="fr-FR" sz="1800" b="0" i="0" u="none" strike="noStrike" cap="none" normalizeH="0" baseline="0" dirty="0">
                          <a:ln>
                            <a:noFill/>
                          </a:ln>
                          <a:solidFill>
                            <a:srgbClr val="3366FF"/>
                          </a:solidFill>
                          <a:effectLst/>
                          <a:latin typeface="Arial" charset="0"/>
                          <a:ea typeface="ＭＳ Ｐゴシック" charset="0"/>
                        </a:rPr>
                        <a:t>g/s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pendant 1 mois </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1000</a:t>
                      </a:r>
                      <a:r>
                        <a:rPr kumimoji="0" lang="fr-FR" sz="2400" b="0" i="0" u="none" strike="noStrike" cap="none" normalizeH="0" baseline="0" dirty="0">
                          <a:ln>
                            <a:noFill/>
                          </a:ln>
                          <a:solidFill>
                            <a:srgbClr val="3366FF"/>
                          </a:solidFill>
                          <a:effectLst/>
                          <a:latin typeface="Symbol" charset="0"/>
                          <a:ea typeface="ＭＳ Ｐゴシック" charset="0"/>
                        </a:rPr>
                        <a:t>m</a:t>
                      </a:r>
                      <a:r>
                        <a:rPr kumimoji="0" lang="fr-FR" sz="1800" b="0" i="0" u="none" strike="noStrike" cap="none" normalizeH="0" baseline="0" dirty="0">
                          <a:ln>
                            <a:noFill/>
                          </a:ln>
                          <a:solidFill>
                            <a:srgbClr val="3366FF"/>
                          </a:solidFill>
                          <a:effectLst/>
                          <a:latin typeface="Arial" charset="0"/>
                          <a:ea typeface="ＭＳ Ｐゴシック" charset="0"/>
                        </a:rPr>
                        <a:t>g/mois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A vie si Biermer</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r h="1370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400" b="1" i="0" u="none" strike="noStrike" cap="none" normalizeH="0" baseline="0">
                          <a:ln>
                            <a:noFill/>
                          </a:ln>
                          <a:solidFill>
                            <a:srgbClr val="3366FF"/>
                          </a:solidFill>
                          <a:effectLst/>
                          <a:latin typeface="Arial" charset="0"/>
                          <a:ea typeface="ＭＳ Ｐゴシック" charset="0"/>
                        </a:rPr>
                        <a:t>Oral</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1000</a:t>
                      </a:r>
                      <a:r>
                        <a:rPr kumimoji="0" lang="fr-FR" sz="2400" b="0" i="0" u="none" strike="noStrike" cap="none" normalizeH="0" baseline="0" dirty="0">
                          <a:ln>
                            <a:noFill/>
                          </a:ln>
                          <a:solidFill>
                            <a:srgbClr val="3366FF"/>
                          </a:solidFill>
                          <a:effectLst/>
                          <a:latin typeface="Symbol" charset="0"/>
                          <a:ea typeface="ＭＳ Ｐゴシック" charset="0"/>
                        </a:rPr>
                        <a:t>m</a:t>
                      </a:r>
                      <a:r>
                        <a:rPr kumimoji="0" lang="fr-FR" sz="1800" b="0" i="0" u="none" strike="noStrike" cap="none" normalizeH="0" baseline="0" dirty="0">
                          <a:ln>
                            <a:noFill/>
                          </a:ln>
                          <a:solidFill>
                            <a:srgbClr val="3366FF"/>
                          </a:solidFill>
                          <a:effectLst/>
                          <a:latin typeface="Arial" charset="0"/>
                          <a:ea typeface="ＭＳ Ｐゴシック" charset="0"/>
                        </a:rPr>
                        <a:t>g/j</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pendant 1 mois</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0" i="0" u="none" strike="noStrike" cap="none" normalizeH="0" baseline="0" dirty="0">
                          <a:ln>
                            <a:noFill/>
                          </a:ln>
                          <a:solidFill>
                            <a:srgbClr val="3366FF"/>
                          </a:solidFill>
                          <a:effectLst/>
                          <a:latin typeface="Arial" charset="0"/>
                          <a:ea typeface="ＭＳ Ｐゴシック" charset="0"/>
                        </a:rPr>
                        <a:t>1000</a:t>
                      </a:r>
                      <a:r>
                        <a:rPr kumimoji="0" lang="fr-FR" sz="2400" b="0" i="0" u="none" strike="noStrike" cap="none" normalizeH="0" baseline="0" dirty="0">
                          <a:ln>
                            <a:noFill/>
                          </a:ln>
                          <a:solidFill>
                            <a:srgbClr val="3366FF"/>
                          </a:solidFill>
                          <a:effectLst/>
                          <a:latin typeface="Symbol" charset="0"/>
                          <a:ea typeface="ＭＳ Ｐゴシック" charset="0"/>
                        </a:rPr>
                        <a:t>m</a:t>
                      </a:r>
                      <a:r>
                        <a:rPr kumimoji="0" lang="fr-FR" sz="1800" b="0" i="0" u="none" strike="noStrike" cap="none" normalizeH="0" baseline="0" dirty="0">
                          <a:ln>
                            <a:noFill/>
                          </a:ln>
                          <a:solidFill>
                            <a:srgbClr val="3366FF"/>
                          </a:solidFill>
                          <a:effectLst/>
                          <a:latin typeface="Arial" charset="0"/>
                          <a:ea typeface="ＭＳ Ｐゴシック" charset="0"/>
                        </a:rPr>
                        <a:t>g/jour à vie si Biermer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a:ln>
                            <a:noFill/>
                          </a:ln>
                          <a:solidFill>
                            <a:srgbClr val="3366FF"/>
                          </a:solidFill>
                          <a:effectLst/>
                          <a:latin typeface="Arial" charset="0"/>
                          <a:ea typeface="ＭＳ Ｐゴシック" charset="0"/>
                        </a:rPr>
                        <a:t>125-500</a:t>
                      </a:r>
                      <a:r>
                        <a:rPr kumimoji="0" lang="fr-FR" sz="2400" b="1" i="0" u="none" strike="noStrike" cap="none" normalizeH="0" baseline="0" dirty="0">
                          <a:ln>
                            <a:noFill/>
                          </a:ln>
                          <a:solidFill>
                            <a:srgbClr val="3366FF"/>
                          </a:solidFill>
                          <a:effectLst/>
                          <a:latin typeface="Symbol" charset="0"/>
                          <a:ea typeface="ＭＳ Ｐゴシック" charset="0"/>
                        </a:rPr>
                        <a:t>m</a:t>
                      </a:r>
                      <a:r>
                        <a:rPr kumimoji="0" lang="fr-FR" sz="1800" b="1" i="0" u="none" strike="noStrike" cap="none" normalizeH="0" baseline="0" dirty="0">
                          <a:ln>
                            <a:noFill/>
                          </a:ln>
                          <a:solidFill>
                            <a:srgbClr val="3366FF"/>
                          </a:solidFill>
                          <a:effectLst/>
                          <a:latin typeface="Arial" charset="0"/>
                          <a:ea typeface="ＭＳ Ｐゴシック" charset="0"/>
                        </a:rPr>
                        <a:t>g/j </a:t>
                      </a:r>
                      <a:r>
                        <a:rPr kumimoji="0" lang="fr-FR" sz="1800" b="1" i="0" u="none" strike="noStrike" cap="none" normalizeH="0" baseline="0" dirty="0" err="1">
                          <a:ln>
                            <a:noFill/>
                          </a:ln>
                          <a:solidFill>
                            <a:srgbClr val="3366FF"/>
                          </a:solidFill>
                          <a:effectLst/>
                          <a:latin typeface="Arial" charset="0"/>
                          <a:ea typeface="ＭＳ Ｐゴシック" charset="0"/>
                        </a:rPr>
                        <a:t>jusqu</a:t>
                      </a:r>
                      <a:r>
                        <a:rPr kumimoji="0" lang="ja-JP" altLang="fr-FR" sz="1800" b="1" i="0" u="none" strike="noStrike" cap="none" normalizeH="0" baseline="0" dirty="0">
                          <a:ln>
                            <a:noFill/>
                          </a:ln>
                          <a:solidFill>
                            <a:srgbClr val="3366FF"/>
                          </a:solidFill>
                          <a:effectLst/>
                          <a:latin typeface="Arial" charset="0"/>
                          <a:ea typeface="ＭＳ Ｐゴシック" charset="0"/>
                        </a:rPr>
                        <a:t>’</a:t>
                      </a:r>
                      <a:r>
                        <a:rPr kumimoji="0" lang="fr-FR" sz="1800" b="1" i="0" u="none" strike="noStrike" cap="none" normalizeH="0" baseline="0" dirty="0">
                          <a:ln>
                            <a:noFill/>
                          </a:ln>
                          <a:solidFill>
                            <a:srgbClr val="3366FF"/>
                          </a:solidFill>
                          <a:effectLst/>
                          <a:latin typeface="Arial" charset="0"/>
                          <a:ea typeface="ＭＳ Ｐゴシック" charset="0"/>
                        </a:rPr>
                        <a:t>à correction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800" b="1" i="0" u="none" strike="noStrike" cap="none" normalizeH="0" baseline="0" dirty="0">
                          <a:ln>
                            <a:noFill/>
                          </a:ln>
                          <a:solidFill>
                            <a:srgbClr val="3366FF"/>
                          </a:solidFill>
                          <a:effectLst/>
                          <a:latin typeface="Arial" charset="0"/>
                          <a:ea typeface="ＭＳ Ｐゴシック" charset="0"/>
                        </a:rPr>
                        <a:t>Si défaut de dissociation </a:t>
                      </a:r>
                    </a:p>
                  </a:txBody>
                  <a:tcPr marL="90000" marR="90000" marT="46800" marB="46800"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23573" name="Text Box 178"/>
          <p:cNvSpPr txBox="1">
            <a:spLocks noChangeArrowheads="1"/>
          </p:cNvSpPr>
          <p:nvPr/>
        </p:nvSpPr>
        <p:spPr bwMode="auto">
          <a:xfrm>
            <a:off x="5867400" y="6237288"/>
            <a:ext cx="2736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fr-FR" sz="1400" b="1" i="1" dirty="0">
                <a:solidFill>
                  <a:srgbClr val="FFFF00"/>
                </a:solidFill>
              </a:rPr>
              <a:t>(</a:t>
            </a:r>
            <a:r>
              <a:rPr lang="fr-FR" sz="1400" b="1" i="1" dirty="0">
                <a:solidFill>
                  <a:srgbClr val="3366FF"/>
                </a:solidFill>
              </a:rPr>
              <a:t>CMAJ 2004; 171 : 251 – 259)</a:t>
            </a:r>
          </a:p>
        </p:txBody>
      </p:sp>
    </p:spTree>
    <p:extLst>
      <p:ext uri="{BB962C8B-B14F-4D97-AF65-F5344CB8AC3E}">
        <p14:creationId xmlns:p14="http://schemas.microsoft.com/office/powerpoint/2010/main" val="115773385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0" y="115888"/>
            <a:ext cx="9144000" cy="655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Bef>
                <a:spcPct val="50000"/>
              </a:spcBef>
            </a:pPr>
            <a:r>
              <a:rPr lang="fr-FR" b="1" u="sng" dirty="0">
                <a:solidFill>
                  <a:srgbClr val="0000FF"/>
                </a:solidFill>
              </a:rPr>
              <a:t>Traitement d</a:t>
            </a:r>
            <a:r>
              <a:rPr lang="ja-JP" altLang="fr-FR" b="1" u="sng" dirty="0">
                <a:solidFill>
                  <a:srgbClr val="0000FF"/>
                </a:solidFill>
              </a:rPr>
              <a:t>’</a:t>
            </a:r>
            <a:r>
              <a:rPr lang="fr-FR" b="1" u="sng" dirty="0">
                <a:solidFill>
                  <a:srgbClr val="0000FF"/>
                </a:solidFill>
              </a:rPr>
              <a:t>une carence absolue en Fer</a:t>
            </a:r>
          </a:p>
          <a:p>
            <a:pPr algn="ctr" eaLnBrk="1" hangingPunct="1">
              <a:spcBef>
                <a:spcPct val="50000"/>
              </a:spcBef>
            </a:pPr>
            <a:endParaRPr lang="fr-FR" dirty="0">
              <a:solidFill>
                <a:srgbClr val="0000FF"/>
              </a:solidFill>
              <a:sym typeface="Wingdings 3" charset="0"/>
            </a:endParaRPr>
          </a:p>
          <a:p>
            <a:pPr eaLnBrk="1" hangingPunct="1">
              <a:spcBef>
                <a:spcPct val="50000"/>
              </a:spcBef>
            </a:pPr>
            <a:r>
              <a:rPr lang="fr-FR" dirty="0">
                <a:solidFill>
                  <a:srgbClr val="0000FF"/>
                </a:solidFill>
                <a:sym typeface="Wingdings 3" charset="0"/>
              </a:rPr>
              <a:t> Traitement de la cause </a:t>
            </a:r>
          </a:p>
          <a:p>
            <a:pPr eaLnBrk="1" hangingPunct="1">
              <a:spcBef>
                <a:spcPct val="50000"/>
              </a:spcBef>
              <a:buFont typeface="Wingdings 3" charset="0"/>
              <a:buChar char="&quot;"/>
            </a:pPr>
            <a:r>
              <a:rPr lang="fr-FR" dirty="0">
                <a:solidFill>
                  <a:srgbClr val="0000FF"/>
                </a:solidFill>
                <a:sym typeface="Wingdings 3" charset="0"/>
              </a:rPr>
              <a:t> Supplémentation en Fer (Fe++ : sulfate ou gluconate)</a:t>
            </a:r>
          </a:p>
          <a:p>
            <a:pPr eaLnBrk="1" hangingPunct="1">
              <a:spcBef>
                <a:spcPct val="50000"/>
              </a:spcBef>
              <a:buFont typeface="Wingdings 3" charset="0"/>
              <a:buNone/>
            </a:pPr>
            <a:r>
              <a:rPr lang="fr-FR" b="1" u="sng" dirty="0">
                <a:solidFill>
                  <a:srgbClr val="0000FF"/>
                </a:solidFill>
                <a:sym typeface="Wingdings 3" charset="0"/>
              </a:rPr>
              <a:t>P.O</a:t>
            </a:r>
            <a:r>
              <a:rPr lang="fr-FR" b="1" dirty="0">
                <a:solidFill>
                  <a:srgbClr val="0000FF"/>
                </a:solidFill>
                <a:sym typeface="Wingdings 3" charset="0"/>
              </a:rPr>
              <a:t> </a:t>
            </a:r>
            <a:r>
              <a:rPr lang="fr-FR" dirty="0">
                <a:solidFill>
                  <a:srgbClr val="0000FF"/>
                </a:solidFill>
                <a:sym typeface="Wingdings 3" charset="0"/>
              </a:rPr>
              <a:t>: 	FUMAFER 2cps/jour (absorption </a:t>
            </a:r>
            <a:r>
              <a:rPr lang="fr-FR" dirty="0">
                <a:solidFill>
                  <a:srgbClr val="0000FF"/>
                </a:solidFill>
                <a:sym typeface="Wingdings" charset="0"/>
              </a:rPr>
              <a:t> par IPP – </a:t>
            </a:r>
            <a:r>
              <a:rPr lang="fr-FR" dirty="0" err="1">
                <a:solidFill>
                  <a:srgbClr val="0000FF"/>
                </a:solidFill>
                <a:sym typeface="Wingdings" charset="0"/>
              </a:rPr>
              <a:t>anti-acide</a:t>
            </a:r>
            <a:r>
              <a:rPr lang="fr-FR" dirty="0">
                <a:solidFill>
                  <a:srgbClr val="0000FF"/>
                </a:solidFill>
                <a:sym typeface="Wingdings" charset="0"/>
              </a:rPr>
              <a:t>)</a:t>
            </a:r>
          </a:p>
          <a:p>
            <a:pPr eaLnBrk="1" hangingPunct="1">
              <a:spcBef>
                <a:spcPct val="50000"/>
              </a:spcBef>
              <a:buFont typeface="Wingdings 3" charset="0"/>
              <a:buNone/>
            </a:pPr>
            <a:r>
              <a:rPr lang="fr-FR" dirty="0">
                <a:solidFill>
                  <a:srgbClr val="0000FF"/>
                </a:solidFill>
                <a:sym typeface="Wingdings" charset="0"/>
              </a:rPr>
              <a:t>	Vitamine C ?</a:t>
            </a:r>
          </a:p>
          <a:p>
            <a:pPr eaLnBrk="1" hangingPunct="1">
              <a:spcBef>
                <a:spcPct val="50000"/>
              </a:spcBef>
              <a:buFont typeface="Wingdings 3" charset="0"/>
              <a:buNone/>
            </a:pPr>
            <a:r>
              <a:rPr lang="fr-FR" dirty="0">
                <a:solidFill>
                  <a:srgbClr val="0000FF"/>
                </a:solidFill>
                <a:sym typeface="Wingdings" charset="0"/>
              </a:rPr>
              <a:t>	</a:t>
            </a:r>
            <a:r>
              <a:rPr lang="fr-FR" dirty="0" err="1">
                <a:solidFill>
                  <a:srgbClr val="0000FF"/>
                </a:solidFill>
                <a:sym typeface="Wingdings" charset="0"/>
              </a:rPr>
              <a:t>Hb</a:t>
            </a:r>
            <a:r>
              <a:rPr lang="fr-FR" dirty="0">
                <a:solidFill>
                  <a:srgbClr val="0000FF"/>
                </a:solidFill>
                <a:sym typeface="Wingdings" charset="0"/>
              </a:rPr>
              <a:t>, </a:t>
            </a:r>
            <a:r>
              <a:rPr lang="fr-FR" dirty="0" err="1">
                <a:solidFill>
                  <a:srgbClr val="0000FF"/>
                </a:solidFill>
                <a:sym typeface="Wingdings" charset="0"/>
              </a:rPr>
              <a:t>ferritinémie</a:t>
            </a:r>
            <a:r>
              <a:rPr lang="fr-FR" dirty="0">
                <a:solidFill>
                  <a:srgbClr val="0000FF"/>
                </a:solidFill>
                <a:sym typeface="Wingdings" charset="0"/>
              </a:rPr>
              <a:t> à 3 mois</a:t>
            </a:r>
          </a:p>
          <a:p>
            <a:pPr eaLnBrk="1" hangingPunct="1">
              <a:spcBef>
                <a:spcPct val="50000"/>
              </a:spcBef>
              <a:buFont typeface="Wingdings 3" charset="0"/>
              <a:buNone/>
            </a:pPr>
            <a:r>
              <a:rPr lang="fr-FR" dirty="0">
                <a:solidFill>
                  <a:srgbClr val="0000FF"/>
                </a:solidFill>
                <a:sym typeface="Wingdings" charset="0"/>
              </a:rPr>
              <a:t>	Poursuivre le traitement 3 mois après correction de l</a:t>
            </a:r>
            <a:r>
              <a:rPr lang="ja-JP" altLang="fr-FR" dirty="0">
                <a:solidFill>
                  <a:srgbClr val="0000FF"/>
                </a:solidFill>
                <a:sym typeface="Wingdings" charset="0"/>
              </a:rPr>
              <a:t>’</a:t>
            </a:r>
            <a:r>
              <a:rPr lang="fr-FR" dirty="0">
                <a:solidFill>
                  <a:srgbClr val="0000FF"/>
                </a:solidFill>
                <a:sym typeface="Wingdings" charset="0"/>
              </a:rPr>
              <a:t>anémie </a:t>
            </a:r>
          </a:p>
          <a:p>
            <a:pPr eaLnBrk="1" hangingPunct="1">
              <a:spcBef>
                <a:spcPct val="50000"/>
              </a:spcBef>
              <a:buFont typeface="Wingdings 3" charset="0"/>
              <a:buNone/>
            </a:pPr>
            <a:r>
              <a:rPr lang="fr-FR" dirty="0">
                <a:solidFill>
                  <a:srgbClr val="0000FF"/>
                </a:solidFill>
                <a:sym typeface="Wingdings" charset="0"/>
              </a:rPr>
              <a:t>	Arrêt 1 semaine avant une colonoscopie</a:t>
            </a:r>
          </a:p>
          <a:p>
            <a:pPr eaLnBrk="1" hangingPunct="1">
              <a:spcBef>
                <a:spcPct val="50000"/>
              </a:spcBef>
              <a:buFont typeface="Wingdings 3" charset="0"/>
              <a:buNone/>
            </a:pPr>
            <a:endParaRPr lang="fr-FR" dirty="0">
              <a:solidFill>
                <a:srgbClr val="0000FF"/>
              </a:solidFill>
              <a:sym typeface="Wingdings" charset="0"/>
            </a:endParaRPr>
          </a:p>
          <a:p>
            <a:pPr eaLnBrk="1" hangingPunct="1">
              <a:spcBef>
                <a:spcPct val="50000"/>
              </a:spcBef>
              <a:buFont typeface="Wingdings 3" charset="0"/>
              <a:buNone/>
            </a:pPr>
            <a:r>
              <a:rPr lang="fr-FR" b="1" u="sng" dirty="0">
                <a:solidFill>
                  <a:srgbClr val="0000FF"/>
                </a:solidFill>
                <a:sym typeface="Wingdings" charset="0"/>
              </a:rPr>
              <a:t>I.V</a:t>
            </a:r>
            <a:r>
              <a:rPr lang="fr-FR" dirty="0">
                <a:solidFill>
                  <a:srgbClr val="0000FF"/>
                </a:solidFill>
                <a:sym typeface="Wingdings" charset="0"/>
              </a:rPr>
              <a:t> : 	Echec du traitement oral à 3 mois</a:t>
            </a:r>
          </a:p>
          <a:p>
            <a:pPr eaLnBrk="1" hangingPunct="1">
              <a:spcBef>
                <a:spcPct val="50000"/>
              </a:spcBef>
              <a:buFont typeface="Wingdings 3" charset="0"/>
              <a:buNone/>
            </a:pPr>
            <a:r>
              <a:rPr lang="fr-FR" dirty="0">
                <a:solidFill>
                  <a:srgbClr val="0000FF"/>
                </a:solidFill>
                <a:sym typeface="Wingdings" charset="0"/>
              </a:rPr>
              <a:t>	Mauvaise tolérance </a:t>
            </a:r>
          </a:p>
          <a:p>
            <a:pPr eaLnBrk="1" hangingPunct="1">
              <a:spcBef>
                <a:spcPct val="50000"/>
              </a:spcBef>
              <a:buFont typeface="Wingdings 3" charset="0"/>
              <a:buNone/>
            </a:pPr>
            <a:r>
              <a:rPr lang="fr-FR" dirty="0">
                <a:solidFill>
                  <a:srgbClr val="0000FF"/>
                </a:solidFill>
                <a:sym typeface="Wingdings" charset="0"/>
              </a:rPr>
              <a:t>	Insuffisance cardiaque ( symptômes,  tolérance à l</a:t>
            </a:r>
            <a:r>
              <a:rPr lang="ja-JP" altLang="fr-FR" dirty="0">
                <a:solidFill>
                  <a:srgbClr val="0000FF"/>
                </a:solidFill>
                <a:sym typeface="Wingdings" charset="0"/>
              </a:rPr>
              <a:t>’</a:t>
            </a:r>
            <a:r>
              <a:rPr lang="fr-FR" dirty="0">
                <a:solidFill>
                  <a:srgbClr val="0000FF"/>
                </a:solidFill>
                <a:sym typeface="Wingdings" charset="0"/>
              </a:rPr>
              <a:t>effort)</a:t>
            </a:r>
          </a:p>
          <a:p>
            <a:pPr eaLnBrk="1" hangingPunct="1">
              <a:spcBef>
                <a:spcPct val="50000"/>
              </a:spcBef>
              <a:buFont typeface="Wingdings 3" charset="0"/>
              <a:buNone/>
            </a:pPr>
            <a:r>
              <a:rPr lang="fr-FR" dirty="0">
                <a:solidFill>
                  <a:srgbClr val="0000FF"/>
                </a:solidFill>
                <a:sym typeface="Wingdings" charset="0"/>
              </a:rPr>
              <a:t>	IRC sous EPO</a:t>
            </a:r>
          </a:p>
          <a:p>
            <a:pPr eaLnBrk="1" hangingPunct="1">
              <a:spcBef>
                <a:spcPct val="50000"/>
              </a:spcBef>
              <a:buFont typeface="Wingdings 3" charset="0"/>
              <a:buNone/>
            </a:pPr>
            <a:r>
              <a:rPr lang="fr-FR" dirty="0">
                <a:solidFill>
                  <a:srgbClr val="0000FF"/>
                </a:solidFill>
                <a:sym typeface="Wingdings" charset="0"/>
              </a:rPr>
              <a:t>		</a:t>
            </a:r>
            <a:r>
              <a:rPr lang="fr-FR" dirty="0">
                <a:solidFill>
                  <a:srgbClr val="0000FF"/>
                </a:solidFill>
                <a:sym typeface="Wingdings 3" charset="0"/>
              </a:rPr>
              <a:t> </a:t>
            </a:r>
            <a:r>
              <a:rPr lang="fr-FR" dirty="0" err="1">
                <a:solidFill>
                  <a:srgbClr val="0000FF"/>
                </a:solidFill>
                <a:sym typeface="Wingdings 3" charset="0"/>
              </a:rPr>
              <a:t>Ferinject</a:t>
            </a:r>
            <a:r>
              <a:rPr lang="fr-FR" dirty="0">
                <a:solidFill>
                  <a:srgbClr val="0000FF"/>
                </a:solidFill>
                <a:sym typeface="Wingdings 3" charset="0"/>
              </a:rPr>
              <a:t> 1 perfusion 	500mgs (poids &lt; à 50kgs)</a:t>
            </a:r>
          </a:p>
          <a:p>
            <a:pPr eaLnBrk="1" hangingPunct="1">
              <a:spcBef>
                <a:spcPct val="50000"/>
              </a:spcBef>
              <a:buFont typeface="Wingdings 3" charset="0"/>
              <a:buNone/>
            </a:pPr>
            <a:r>
              <a:rPr lang="fr-FR" dirty="0">
                <a:solidFill>
                  <a:srgbClr val="0000FF"/>
                </a:solidFill>
                <a:sym typeface="Wingdings 3" charset="0"/>
              </a:rPr>
              <a:t>					1000mgs (poids &gt; 50kgs)</a:t>
            </a:r>
          </a:p>
        </p:txBody>
      </p:sp>
    </p:spTree>
    <p:extLst>
      <p:ext uri="{BB962C8B-B14F-4D97-AF65-F5344CB8AC3E}">
        <p14:creationId xmlns:p14="http://schemas.microsoft.com/office/powerpoint/2010/main" val="3464498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88640"/>
            <a:ext cx="9144000" cy="5909310"/>
          </a:xfrm>
          <a:prstGeom prst="rect">
            <a:avLst/>
          </a:prstGeom>
          <a:noFill/>
        </p:spPr>
        <p:txBody>
          <a:bodyPr wrap="square" rtlCol="0">
            <a:spAutoFit/>
          </a:bodyPr>
          <a:lstStyle/>
          <a:p>
            <a:r>
              <a:rPr lang="fr-FR" sz="2000" b="1" u="sng" dirty="0" smtClean="0">
                <a:solidFill>
                  <a:srgbClr val="0000FF"/>
                </a:solidFill>
                <a:effectLst>
                  <a:outerShdw blurRad="38100" dist="38100" dir="2700000" algn="tl">
                    <a:srgbClr val="000000">
                      <a:alpha val="43137"/>
                    </a:srgbClr>
                  </a:outerShdw>
                </a:effectLst>
              </a:rPr>
              <a:t>Traitement des douleurs nociceptives</a:t>
            </a:r>
          </a:p>
          <a:p>
            <a:endParaRPr lang="fr-FR" sz="2000" dirty="0" smtClean="0">
              <a:solidFill>
                <a:srgbClr val="0000FF"/>
              </a:solidFill>
            </a:endParaRPr>
          </a:p>
          <a:p>
            <a:r>
              <a:rPr lang="fr-FR" sz="2000" dirty="0" smtClean="0">
                <a:solidFill>
                  <a:srgbClr val="0000FF"/>
                </a:solidFill>
              </a:rPr>
              <a:t>	</a:t>
            </a:r>
            <a:r>
              <a:rPr lang="fr-FR" sz="2000" dirty="0" smtClean="0">
                <a:solidFill>
                  <a:srgbClr val="0000FF"/>
                </a:solidFill>
                <a:sym typeface="Wingdings"/>
              </a:rPr>
              <a:t> Les 3 paliers des antalgiques de l’OMS</a:t>
            </a:r>
          </a:p>
          <a:p>
            <a:endParaRPr lang="fr-FR" sz="2000" dirty="0" smtClean="0">
              <a:solidFill>
                <a:srgbClr val="0000FF"/>
              </a:solidFill>
              <a:sym typeface="Wingdings"/>
            </a:endParaRPr>
          </a:p>
          <a:p>
            <a:pPr>
              <a:buFont typeface="Wingdings 2"/>
              <a:buChar char=""/>
            </a:pPr>
            <a:r>
              <a:rPr lang="fr-FR" sz="2000" u="sng" dirty="0" smtClean="0">
                <a:solidFill>
                  <a:srgbClr val="0000FF"/>
                </a:solidFill>
                <a:sym typeface="Wingdings 2"/>
              </a:rPr>
              <a:t>Douleur faible à modérée </a:t>
            </a:r>
            <a:r>
              <a:rPr lang="fr-FR" sz="2000" dirty="0" smtClean="0">
                <a:solidFill>
                  <a:srgbClr val="0000FF"/>
                </a:solidFill>
                <a:sym typeface="Wingdings 2"/>
              </a:rPr>
              <a:t>	</a:t>
            </a:r>
            <a:r>
              <a:rPr lang="fr-FR" sz="2000" u="sng" dirty="0" smtClean="0">
                <a:solidFill>
                  <a:srgbClr val="0000FF"/>
                </a:solidFill>
                <a:sym typeface="Wingdings 2"/>
              </a:rPr>
              <a:t>Palier 1</a:t>
            </a:r>
          </a:p>
          <a:p>
            <a:r>
              <a:rPr lang="fr-FR" sz="2000" dirty="0" smtClean="0">
                <a:solidFill>
                  <a:srgbClr val="0000FF"/>
                </a:solidFill>
                <a:sym typeface="Wingdings 2"/>
              </a:rPr>
              <a:t>(EN 1 </a:t>
            </a:r>
            <a:r>
              <a:rPr lang="fr-FR" sz="2000" dirty="0" smtClean="0">
                <a:solidFill>
                  <a:srgbClr val="0000FF"/>
                </a:solidFill>
                <a:sym typeface="Wingdings"/>
              </a:rPr>
              <a:t> 3)			</a:t>
            </a:r>
            <a:r>
              <a:rPr lang="fr-FR" sz="2000" dirty="0" smtClean="0">
                <a:solidFill>
                  <a:srgbClr val="0000FF"/>
                </a:solidFill>
                <a:sym typeface="Wingdings 2"/>
              </a:rPr>
              <a:t> </a:t>
            </a:r>
            <a:r>
              <a:rPr lang="fr-FR" sz="2000" b="1" dirty="0" err="1" smtClean="0">
                <a:solidFill>
                  <a:srgbClr val="0000FF"/>
                </a:solidFill>
                <a:sym typeface="Wingdings 2"/>
              </a:rPr>
              <a:t>Paracetamol</a:t>
            </a:r>
            <a:r>
              <a:rPr lang="fr-FR" sz="2000" b="1" dirty="0" smtClean="0">
                <a:solidFill>
                  <a:srgbClr val="0000FF"/>
                </a:solidFill>
                <a:sym typeface="Wingdings 2"/>
              </a:rPr>
              <a:t> 3g/jour maximum </a:t>
            </a:r>
          </a:p>
          <a:p>
            <a:r>
              <a:rPr lang="fr-FR" sz="2000" dirty="0" smtClean="0">
                <a:solidFill>
                  <a:srgbClr val="0000FF"/>
                </a:solidFill>
                <a:sym typeface="Wingdings 2"/>
              </a:rPr>
              <a:t>				 AINS + IPP : 	A éviter </a:t>
            </a:r>
          </a:p>
          <a:p>
            <a:r>
              <a:rPr lang="fr-FR" sz="2000" dirty="0" smtClean="0">
                <a:solidFill>
                  <a:srgbClr val="0000FF"/>
                </a:solidFill>
                <a:sym typeface="Wingdings 2"/>
              </a:rPr>
              <a:t>				(effets secondaires digestifs, rénaux, 					cardio-vasculaires)</a:t>
            </a:r>
          </a:p>
          <a:p>
            <a:endParaRPr lang="fr-FR" sz="2000" dirty="0" smtClean="0">
              <a:solidFill>
                <a:srgbClr val="0000FF"/>
              </a:solidFill>
              <a:sym typeface="Wingdings 2"/>
            </a:endParaRPr>
          </a:p>
          <a:p>
            <a:pPr>
              <a:buFont typeface="Wingdings 2"/>
              <a:buChar char=""/>
            </a:pPr>
            <a:r>
              <a:rPr lang="fr-FR" sz="2000" dirty="0" smtClean="0">
                <a:solidFill>
                  <a:srgbClr val="0000FF"/>
                </a:solidFill>
                <a:sym typeface="Wingdings 2"/>
              </a:rPr>
              <a:t> Douleur intense 		</a:t>
            </a:r>
            <a:r>
              <a:rPr lang="fr-FR" sz="2000" u="sng" dirty="0" smtClean="0">
                <a:solidFill>
                  <a:srgbClr val="0000FF"/>
                </a:solidFill>
                <a:sym typeface="Wingdings 2"/>
              </a:rPr>
              <a:t>Palier 2</a:t>
            </a:r>
            <a:r>
              <a:rPr lang="fr-FR" sz="2000" dirty="0" smtClean="0">
                <a:solidFill>
                  <a:srgbClr val="0000FF"/>
                </a:solidFill>
                <a:sym typeface="Wingdings 2"/>
              </a:rPr>
              <a:t> (± palier 1) : opioïdes faibles </a:t>
            </a:r>
            <a:endParaRPr lang="fr-FR" dirty="0" smtClean="0">
              <a:solidFill>
                <a:srgbClr val="0000FF"/>
              </a:solidFill>
              <a:sym typeface="Wingdings 2"/>
            </a:endParaRPr>
          </a:p>
          <a:p>
            <a:pPr>
              <a:buFont typeface="Wingdings 2"/>
              <a:buChar char=""/>
            </a:pPr>
            <a:r>
              <a:rPr lang="fr-FR" dirty="0" smtClean="0">
                <a:solidFill>
                  <a:srgbClr val="0000FF"/>
                </a:solidFill>
                <a:sym typeface="Wingdings 2"/>
              </a:rPr>
              <a:t>                                                                                </a:t>
            </a:r>
          </a:p>
          <a:p>
            <a:r>
              <a:rPr lang="fr-FR" sz="2000" dirty="0" smtClean="0">
                <a:solidFill>
                  <a:srgbClr val="0000FF"/>
                </a:solidFill>
                <a:sym typeface="Wingdings 2"/>
              </a:rPr>
              <a:t>(EN : 4 </a:t>
            </a:r>
            <a:r>
              <a:rPr lang="fr-FR" sz="2000" dirty="0" smtClean="0">
                <a:solidFill>
                  <a:srgbClr val="0000FF"/>
                </a:solidFill>
                <a:sym typeface="Wingdings"/>
              </a:rPr>
              <a:t> 6)			</a:t>
            </a:r>
            <a:r>
              <a:rPr lang="fr-FR" sz="2000" dirty="0" smtClean="0">
                <a:solidFill>
                  <a:srgbClr val="0000FF"/>
                </a:solidFill>
                <a:sym typeface="Wingdings 2"/>
              </a:rPr>
              <a:t> Codéine( 60mg = 10mg Morphine)</a:t>
            </a:r>
            <a:endParaRPr lang="fr-FR" sz="2000" u="sng" dirty="0" smtClean="0">
              <a:solidFill>
                <a:srgbClr val="0000FF"/>
              </a:solidFill>
              <a:sym typeface="Wingdings 2"/>
            </a:endParaRPr>
          </a:p>
          <a:p>
            <a:r>
              <a:rPr lang="fr-FR" sz="2000" dirty="0" smtClean="0">
                <a:solidFill>
                  <a:srgbClr val="0000FF"/>
                </a:solidFill>
                <a:sym typeface="Wingdings 2"/>
              </a:rPr>
              <a:t>				 </a:t>
            </a:r>
            <a:r>
              <a:rPr lang="fr-FR" sz="2000" dirty="0" err="1" smtClean="0">
                <a:solidFill>
                  <a:srgbClr val="0000FF"/>
                </a:solidFill>
                <a:sym typeface="Wingdings 2"/>
              </a:rPr>
              <a:t>Tramadol</a:t>
            </a:r>
            <a:r>
              <a:rPr lang="fr-FR" sz="2000" dirty="0" smtClean="0">
                <a:solidFill>
                  <a:srgbClr val="0000FF"/>
                </a:solidFill>
                <a:sym typeface="Wingdings 2"/>
              </a:rPr>
              <a:t> (50mg = 10mg Morphine)</a:t>
            </a:r>
          </a:p>
          <a:p>
            <a:r>
              <a:rPr lang="fr-FR" sz="2000" dirty="0" smtClean="0">
                <a:solidFill>
                  <a:srgbClr val="0000FF"/>
                </a:solidFill>
                <a:sym typeface="Wingdings 2"/>
              </a:rPr>
              <a:t>                                                   </a:t>
            </a:r>
            <a:r>
              <a:rPr lang="fr-FR" sz="2000" b="1" dirty="0" smtClean="0">
                <a:solidFill>
                  <a:srgbClr val="0000FF"/>
                </a:solidFill>
                <a:sym typeface="Wingdings 2"/>
              </a:rPr>
              <a:t> A  Proscrire</a:t>
            </a:r>
          </a:p>
          <a:p>
            <a:r>
              <a:rPr lang="fr-FR" sz="2000" dirty="0" smtClean="0">
                <a:solidFill>
                  <a:srgbClr val="0000FF"/>
                </a:solidFill>
                <a:sym typeface="Wingdings 2"/>
              </a:rPr>
              <a:t>				</a:t>
            </a:r>
            <a:r>
              <a:rPr lang="fr-FR" sz="2000" dirty="0" smtClean="0">
                <a:solidFill>
                  <a:srgbClr val="0000FF"/>
                </a:solidFill>
                <a:sym typeface="Wingdings"/>
              </a:rPr>
              <a:t> Confusion +++, somnolence, vertiges</a:t>
            </a:r>
          </a:p>
          <a:p>
            <a:r>
              <a:rPr lang="fr-FR" sz="2000" dirty="0" smtClean="0">
                <a:solidFill>
                  <a:srgbClr val="0000FF"/>
                </a:solidFill>
                <a:sym typeface="Wingdings"/>
              </a:rPr>
              <a:t>				 Constipation, nausées</a:t>
            </a:r>
          </a:p>
          <a:p>
            <a:r>
              <a:rPr lang="fr-FR" sz="2000" dirty="0" smtClean="0">
                <a:solidFill>
                  <a:srgbClr val="0000FF"/>
                </a:solidFill>
                <a:sym typeface="Wingdings"/>
              </a:rPr>
              <a:t>				 </a:t>
            </a:r>
            <a:r>
              <a:rPr lang="fr-FR" sz="2000" dirty="0" err="1" smtClean="0">
                <a:solidFill>
                  <a:srgbClr val="0000FF"/>
                </a:solidFill>
                <a:sym typeface="Wingdings"/>
              </a:rPr>
              <a:t>Sérotoninergique</a:t>
            </a:r>
            <a:r>
              <a:rPr lang="fr-FR" sz="2000" dirty="0" smtClean="0">
                <a:solidFill>
                  <a:srgbClr val="0000FF"/>
                </a:solidFill>
                <a:sym typeface="Wingdings"/>
              </a:rPr>
              <a:t> (</a:t>
            </a:r>
            <a:r>
              <a:rPr lang="fr-FR" sz="2000" dirty="0" err="1" smtClean="0">
                <a:solidFill>
                  <a:srgbClr val="0000FF"/>
                </a:solidFill>
                <a:sym typeface="Wingdings"/>
              </a:rPr>
              <a:t>Tramadol</a:t>
            </a:r>
            <a:r>
              <a:rPr lang="fr-FR" sz="2000" dirty="0" smtClean="0">
                <a:solidFill>
                  <a:srgbClr val="0000FF"/>
                </a:solidFill>
                <a:sym typeface="Wingdings"/>
              </a:rPr>
              <a:t>)</a:t>
            </a:r>
          </a:p>
          <a:p>
            <a:r>
              <a:rPr lang="fr-FR" sz="2000" dirty="0" smtClean="0">
                <a:solidFill>
                  <a:srgbClr val="0000FF"/>
                </a:solidFill>
                <a:sym typeface="Wingdings"/>
              </a:rPr>
              <a:t>				 seuil </a:t>
            </a:r>
            <a:r>
              <a:rPr lang="fr-FR" sz="2000" dirty="0" err="1" smtClean="0">
                <a:solidFill>
                  <a:srgbClr val="0000FF"/>
                </a:solidFill>
                <a:sym typeface="Wingdings"/>
              </a:rPr>
              <a:t>épileptogène</a:t>
            </a:r>
            <a:r>
              <a:rPr lang="fr-FR" sz="2000" dirty="0" smtClean="0">
                <a:solidFill>
                  <a:srgbClr val="0000FF"/>
                </a:solidFill>
                <a:sym typeface="Wingdings"/>
              </a:rPr>
              <a:t> (</a:t>
            </a:r>
            <a:r>
              <a:rPr lang="fr-FR" sz="2000" dirty="0" err="1" smtClean="0">
                <a:solidFill>
                  <a:srgbClr val="0000FF"/>
                </a:solidFill>
                <a:sym typeface="Wingdings"/>
              </a:rPr>
              <a:t>Tramadol</a:t>
            </a:r>
            <a:r>
              <a:rPr lang="fr-FR" sz="2000" dirty="0" smtClean="0">
                <a:solidFill>
                  <a:srgbClr val="0000FF"/>
                </a:solidFill>
                <a:sym typeface="Wingdings"/>
              </a:rPr>
              <a:t>)</a:t>
            </a:r>
            <a:endParaRPr lang="fr-FR" dirty="0" smtClean="0">
              <a:solidFill>
                <a:srgbClr val="0000FF"/>
              </a:solidFill>
              <a:sym typeface="Wingdings"/>
            </a:endParaRPr>
          </a:p>
        </p:txBody>
      </p:sp>
    </p:spTree>
    <p:extLst>
      <p:ext uri="{BB962C8B-B14F-4D97-AF65-F5344CB8AC3E}">
        <p14:creationId xmlns:p14="http://schemas.microsoft.com/office/powerpoint/2010/main" val="1999467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60648"/>
            <a:ext cx="9144000" cy="5293757"/>
          </a:xfrm>
          <a:prstGeom prst="rect">
            <a:avLst/>
          </a:prstGeom>
          <a:noFill/>
        </p:spPr>
        <p:txBody>
          <a:bodyPr wrap="square" rtlCol="0">
            <a:spAutoFit/>
          </a:bodyPr>
          <a:lstStyle/>
          <a:p>
            <a:r>
              <a:rPr lang="fr-FR" sz="2000" b="1" u="sng" dirty="0" smtClean="0">
                <a:solidFill>
                  <a:srgbClr val="0000FF"/>
                </a:solidFill>
                <a:effectLst>
                  <a:outerShdw blurRad="38100" dist="38100" dir="2700000" algn="tl">
                    <a:srgbClr val="000000">
                      <a:alpha val="43137"/>
                    </a:srgbClr>
                  </a:outerShdw>
                </a:effectLst>
              </a:rPr>
              <a:t>Douleur très intense</a:t>
            </a:r>
            <a:r>
              <a:rPr lang="fr-FR" sz="2000" dirty="0" smtClean="0">
                <a:solidFill>
                  <a:srgbClr val="0000FF"/>
                </a:solidFill>
              </a:rPr>
              <a:t>		</a:t>
            </a:r>
            <a:r>
              <a:rPr lang="fr-FR" sz="2000" b="1" dirty="0" smtClean="0">
                <a:solidFill>
                  <a:srgbClr val="0000FF"/>
                </a:solidFill>
              </a:rPr>
              <a:t>Morphine</a:t>
            </a:r>
          </a:p>
          <a:p>
            <a:r>
              <a:rPr lang="fr-FR" sz="2000" dirty="0" smtClean="0">
                <a:solidFill>
                  <a:srgbClr val="0000FF"/>
                </a:solidFill>
              </a:rPr>
              <a:t>(EN : 7 </a:t>
            </a:r>
            <a:r>
              <a:rPr lang="fr-FR" sz="2000" dirty="0" smtClean="0">
                <a:solidFill>
                  <a:srgbClr val="0000FF"/>
                </a:solidFill>
                <a:sym typeface="Wingdings"/>
              </a:rPr>
              <a:t> 10)</a:t>
            </a:r>
          </a:p>
          <a:p>
            <a:endParaRPr lang="fr-FR" sz="2000" dirty="0" smtClean="0">
              <a:solidFill>
                <a:srgbClr val="0000FF"/>
              </a:solidFill>
              <a:sym typeface="Wingdings"/>
            </a:endParaRPr>
          </a:p>
          <a:p>
            <a:endParaRPr lang="fr-FR" sz="2000" dirty="0" smtClean="0">
              <a:solidFill>
                <a:srgbClr val="0000FF"/>
              </a:solidFill>
              <a:sym typeface="Wingdings"/>
            </a:endParaRPr>
          </a:p>
          <a:p>
            <a:r>
              <a:rPr lang="fr-FR" sz="2000" dirty="0" smtClean="0">
                <a:solidFill>
                  <a:srgbClr val="0000FF"/>
                </a:solidFill>
                <a:sym typeface="Wingdings"/>
              </a:rPr>
              <a:t>	</a:t>
            </a:r>
            <a:r>
              <a:rPr lang="fr-FR" sz="2000" dirty="0" smtClean="0">
                <a:solidFill>
                  <a:srgbClr val="0000FF"/>
                </a:solidFill>
                <a:sym typeface="Wingdings 2"/>
              </a:rPr>
              <a:t> </a:t>
            </a:r>
            <a:r>
              <a:rPr lang="fr-FR" sz="2000" u="sng" dirty="0" smtClean="0">
                <a:solidFill>
                  <a:srgbClr val="0000FF"/>
                </a:solidFill>
                <a:sym typeface="Wingdings 2"/>
              </a:rPr>
              <a:t>Morphine = traitement de référence </a:t>
            </a:r>
          </a:p>
          <a:p>
            <a:endParaRPr lang="fr-FR" sz="2000" dirty="0" smtClean="0">
              <a:solidFill>
                <a:srgbClr val="0000FF"/>
              </a:solidFill>
              <a:sym typeface="Wingdings 2"/>
            </a:endParaRPr>
          </a:p>
          <a:p>
            <a:r>
              <a:rPr lang="fr-FR" sz="2000" dirty="0" smtClean="0">
                <a:solidFill>
                  <a:srgbClr val="0000FF"/>
                </a:solidFill>
                <a:sym typeface="Wingdings 2"/>
              </a:rPr>
              <a:t>	 Aucun avantage de l’</a:t>
            </a:r>
            <a:r>
              <a:rPr lang="fr-FR" sz="2000" dirty="0" err="1" smtClean="0">
                <a:solidFill>
                  <a:srgbClr val="0000FF"/>
                </a:solidFill>
                <a:sym typeface="Wingdings 2"/>
              </a:rPr>
              <a:t>Oxycodone</a:t>
            </a:r>
            <a:r>
              <a:rPr lang="fr-FR" sz="2000" dirty="0" smtClean="0">
                <a:solidFill>
                  <a:srgbClr val="0000FF"/>
                </a:solidFill>
                <a:sym typeface="Wingdings 2"/>
              </a:rPr>
              <a:t> / Morphine </a:t>
            </a:r>
          </a:p>
          <a:p>
            <a:r>
              <a:rPr lang="fr-FR" sz="2000" dirty="0" smtClean="0">
                <a:solidFill>
                  <a:srgbClr val="0000FF"/>
                </a:solidFill>
                <a:sym typeface="Wingdings 2"/>
              </a:rPr>
              <a:t>			- </a:t>
            </a:r>
            <a:r>
              <a:rPr lang="fr-FR" sz="2000" dirty="0" err="1" smtClean="0">
                <a:solidFill>
                  <a:srgbClr val="0000FF"/>
                </a:solidFill>
                <a:sym typeface="Wingdings 2"/>
              </a:rPr>
              <a:t>Oxynorm</a:t>
            </a:r>
            <a:r>
              <a:rPr lang="fr-FR" sz="2000" dirty="0" smtClean="0">
                <a:solidFill>
                  <a:srgbClr val="0000FF"/>
                </a:solidFill>
                <a:sym typeface="Wingdings 2"/>
              </a:rPr>
              <a:t> 5mg </a:t>
            </a:r>
            <a:r>
              <a:rPr lang="fr-FR" sz="2000" dirty="0" smtClean="0">
                <a:solidFill>
                  <a:srgbClr val="0000FF"/>
                </a:solidFill>
                <a:sym typeface="Wingdings"/>
              </a:rPr>
              <a:t> </a:t>
            </a:r>
            <a:r>
              <a:rPr lang="fr-FR" sz="2000" dirty="0" err="1" smtClean="0">
                <a:solidFill>
                  <a:srgbClr val="0000FF"/>
                </a:solidFill>
                <a:sym typeface="Wingdings"/>
              </a:rPr>
              <a:t>Actiskenan</a:t>
            </a:r>
            <a:r>
              <a:rPr lang="fr-FR" sz="2000" dirty="0" smtClean="0">
                <a:solidFill>
                  <a:srgbClr val="0000FF"/>
                </a:solidFill>
                <a:sym typeface="Wingdings"/>
              </a:rPr>
              <a:t> 10mg</a:t>
            </a:r>
          </a:p>
          <a:p>
            <a:endParaRPr lang="fr-FR" sz="2000" dirty="0" smtClean="0">
              <a:solidFill>
                <a:srgbClr val="0000FF"/>
              </a:solidFill>
              <a:sym typeface="Wingdings"/>
            </a:endParaRPr>
          </a:p>
          <a:p>
            <a:r>
              <a:rPr lang="fr-FR" sz="2000" dirty="0" smtClean="0">
                <a:solidFill>
                  <a:srgbClr val="0000FF"/>
                </a:solidFill>
                <a:sym typeface="Wingdings"/>
              </a:rPr>
              <a:t>	</a:t>
            </a:r>
            <a:r>
              <a:rPr lang="fr-FR" sz="2000" dirty="0" smtClean="0">
                <a:solidFill>
                  <a:srgbClr val="0000FF"/>
                </a:solidFill>
                <a:sym typeface="Wingdings 2"/>
              </a:rPr>
              <a:t> </a:t>
            </a:r>
            <a:r>
              <a:rPr lang="fr-FR" sz="2000" dirty="0" smtClean="0">
                <a:solidFill>
                  <a:srgbClr val="0000FF"/>
                </a:solidFill>
                <a:sym typeface="Wingdings"/>
              </a:rPr>
              <a:t> </a:t>
            </a:r>
            <a:r>
              <a:rPr lang="fr-FR" sz="2000" u="sng" dirty="0" smtClean="0">
                <a:solidFill>
                  <a:srgbClr val="0000FF"/>
                </a:solidFill>
                <a:sym typeface="Wingdings"/>
              </a:rPr>
              <a:t>Titration morphinique </a:t>
            </a:r>
            <a:r>
              <a:rPr lang="fr-FR" sz="2000" dirty="0" smtClean="0">
                <a:solidFill>
                  <a:srgbClr val="0000FF"/>
                </a:solidFill>
                <a:sym typeface="Wingdings"/>
              </a:rPr>
              <a:t>par Morphine à libération normale </a:t>
            </a:r>
          </a:p>
          <a:p>
            <a:endParaRPr lang="fr-FR" sz="2000" dirty="0" smtClean="0">
              <a:solidFill>
                <a:srgbClr val="0000FF"/>
              </a:solidFill>
              <a:sym typeface="Wingdings"/>
            </a:endParaRPr>
          </a:p>
          <a:p>
            <a:r>
              <a:rPr lang="fr-FR" sz="2000" dirty="0" smtClean="0">
                <a:solidFill>
                  <a:srgbClr val="0000FF"/>
                </a:solidFill>
                <a:sym typeface="Wingdings"/>
              </a:rPr>
              <a:t>		+ </a:t>
            </a:r>
            <a:r>
              <a:rPr lang="fr-FR" sz="2000" u="sng" dirty="0" smtClean="0">
                <a:solidFill>
                  <a:srgbClr val="0000FF"/>
                </a:solidFill>
                <a:sym typeface="Wingdings"/>
              </a:rPr>
              <a:t>Laxatifs systématiques</a:t>
            </a:r>
          </a:p>
          <a:p>
            <a:endParaRPr lang="fr-FR" sz="2000" dirty="0" smtClean="0">
              <a:solidFill>
                <a:srgbClr val="0000FF"/>
              </a:solidFill>
              <a:sym typeface="Wingdings"/>
            </a:endParaRPr>
          </a:p>
          <a:p>
            <a:r>
              <a:rPr lang="fr-FR" sz="2000" dirty="0" smtClean="0">
                <a:solidFill>
                  <a:srgbClr val="0000FF"/>
                </a:solidFill>
                <a:sym typeface="Wingdings"/>
              </a:rPr>
              <a:t>	</a:t>
            </a:r>
            <a:r>
              <a:rPr lang="fr-FR" sz="2000" dirty="0" smtClean="0">
                <a:solidFill>
                  <a:srgbClr val="0000FF"/>
                </a:solidFill>
                <a:sym typeface="Wingdings 2"/>
              </a:rPr>
              <a:t> Association possible au palier 1 (</a:t>
            </a:r>
            <a:r>
              <a:rPr lang="fr-FR" sz="2000" dirty="0" err="1" smtClean="0">
                <a:solidFill>
                  <a:srgbClr val="0000FF"/>
                </a:solidFill>
                <a:sym typeface="Wingdings 2"/>
              </a:rPr>
              <a:t>Paracetamol</a:t>
            </a:r>
            <a:r>
              <a:rPr lang="fr-FR" sz="2000" dirty="0" smtClean="0">
                <a:solidFill>
                  <a:srgbClr val="0000FF"/>
                </a:solidFill>
                <a:sym typeface="Wingdings 2"/>
              </a:rPr>
              <a:t> : 3g/j)</a:t>
            </a:r>
          </a:p>
          <a:p>
            <a:endParaRPr lang="fr-FR" sz="2000" dirty="0" smtClean="0">
              <a:solidFill>
                <a:srgbClr val="0000FF"/>
              </a:solidFill>
              <a:sym typeface="Wingdings 2"/>
            </a:endParaRPr>
          </a:p>
          <a:p>
            <a:r>
              <a:rPr lang="fr-FR" sz="2000" dirty="0" smtClean="0">
                <a:solidFill>
                  <a:srgbClr val="0000FF"/>
                </a:solidFill>
                <a:sym typeface="Wingdings 2"/>
              </a:rPr>
              <a:t>			</a:t>
            </a:r>
            <a:r>
              <a:rPr lang="fr-FR" sz="2000" dirty="0" smtClean="0">
                <a:solidFill>
                  <a:srgbClr val="0000FF"/>
                </a:solidFill>
                <a:sym typeface="Wingdings"/>
              </a:rPr>
              <a:t> Potentialisation de l’effet des opioïdes</a:t>
            </a:r>
            <a:endParaRPr lang="fr-FR" sz="2000" dirty="0" smtClean="0">
              <a:solidFill>
                <a:srgbClr val="0000FF"/>
              </a:solidFill>
            </a:endParaRPr>
          </a:p>
          <a:p>
            <a:endParaRPr lang="fr-FR" dirty="0">
              <a:solidFill>
                <a:srgbClr val="0000FF"/>
              </a:solidFill>
            </a:endParaRPr>
          </a:p>
        </p:txBody>
      </p:sp>
    </p:spTree>
    <p:extLst>
      <p:ext uri="{BB962C8B-B14F-4D97-AF65-F5344CB8AC3E}">
        <p14:creationId xmlns:p14="http://schemas.microsoft.com/office/powerpoint/2010/main" val="107831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568952" cy="1138138"/>
          </a:xfrm>
        </p:spPr>
        <p:txBody>
          <a:bodyPr/>
          <a:lstStyle/>
          <a:p>
            <a:r>
              <a:rPr lang="fr-FR" b="1" dirty="0" smtClean="0">
                <a:solidFill>
                  <a:srgbClr val="0000FF"/>
                </a:solidFill>
              </a:rPr>
              <a:t>HTA : </a:t>
            </a:r>
            <a:r>
              <a:rPr lang="fr-FR" b="1" dirty="0" smtClean="0">
                <a:solidFill>
                  <a:srgbClr val="0000FF"/>
                </a:solidFill>
                <a:effectLst>
                  <a:outerShdw blurRad="38100" dist="38100" dir="2700000" algn="tl">
                    <a:srgbClr val="000000">
                      <a:alpha val="43137"/>
                    </a:srgbClr>
                  </a:outerShdw>
                </a:effectLst>
              </a:rPr>
              <a:t>En </a:t>
            </a:r>
            <a:r>
              <a:rPr lang="fr-FR" b="1" dirty="0">
                <a:solidFill>
                  <a:srgbClr val="0000FF"/>
                </a:solidFill>
                <a:effectLst>
                  <a:outerShdw blurRad="38100" dist="38100" dir="2700000" algn="tl">
                    <a:srgbClr val="000000">
                      <a:alpha val="43137"/>
                    </a:srgbClr>
                  </a:outerShdw>
                </a:effectLst>
              </a:rPr>
              <a:t>cas d’anomalie rénale</a:t>
            </a:r>
            <a:r>
              <a:rPr lang="fr-FR" b="1" dirty="0">
                <a:solidFill>
                  <a:schemeClr val="bg1"/>
                </a:solidFill>
                <a:effectLst>
                  <a:outerShdw blurRad="38100" dist="38100" dir="2700000" algn="tl">
                    <a:srgbClr val="000000">
                      <a:alpha val="43137"/>
                    </a:srgbClr>
                  </a:outerShdw>
                </a:effectLst>
              </a:rPr>
              <a:t/>
            </a:r>
            <a:br>
              <a:rPr lang="fr-FR" b="1" dirty="0">
                <a:solidFill>
                  <a:schemeClr val="bg1"/>
                </a:solidFill>
                <a:effectLst>
                  <a:outerShdw blurRad="38100" dist="38100" dir="2700000" algn="tl">
                    <a:srgbClr val="000000">
                      <a:alpha val="43137"/>
                    </a:srgbClr>
                  </a:outerShdw>
                </a:effectLst>
              </a:rPr>
            </a:br>
            <a:endParaRPr lang="fr-FR" b="1" dirty="0">
              <a:solidFill>
                <a:srgbClr val="0000FF"/>
              </a:solidFill>
            </a:endParaRPr>
          </a:p>
        </p:txBody>
      </p:sp>
      <p:sp>
        <p:nvSpPr>
          <p:cNvPr id="3" name="Espace réservé du contenu 2"/>
          <p:cNvSpPr>
            <a:spLocks noGrp="1"/>
          </p:cNvSpPr>
          <p:nvPr>
            <p:ph idx="1"/>
          </p:nvPr>
        </p:nvSpPr>
        <p:spPr/>
        <p:txBody>
          <a:bodyPr/>
          <a:lstStyle/>
          <a:p>
            <a:pPr algn="just"/>
            <a:endParaRPr lang="fr-FR" sz="2000" dirty="0">
              <a:solidFill>
                <a:schemeClr val="bg1"/>
              </a:solidFill>
            </a:endParaRPr>
          </a:p>
          <a:p>
            <a:pPr algn="just">
              <a:lnSpc>
                <a:spcPct val="150000"/>
              </a:lnSpc>
            </a:pPr>
            <a:r>
              <a:rPr lang="fr-FR" sz="2000" dirty="0">
                <a:solidFill>
                  <a:schemeClr val="bg1"/>
                </a:solidFill>
              </a:rPr>
              <a:t>En cas d’insuffisance rénale, il est nécessaire d’adapter la posologie des médicaments au DFG estimé et d’éviter les médicaments </a:t>
            </a:r>
            <a:r>
              <a:rPr lang="fr-FR" sz="2000" dirty="0" err="1">
                <a:solidFill>
                  <a:schemeClr val="bg1"/>
                </a:solidFill>
              </a:rPr>
              <a:t>néphrotoxiques</a:t>
            </a:r>
            <a:r>
              <a:rPr lang="fr-FR" sz="2000" dirty="0">
                <a:solidFill>
                  <a:schemeClr val="bg1"/>
                </a:solidFill>
              </a:rPr>
              <a:t> </a:t>
            </a:r>
          </a:p>
          <a:p>
            <a:pPr algn="just">
              <a:lnSpc>
                <a:spcPct val="150000"/>
              </a:lnSpc>
            </a:pPr>
            <a:endParaRPr lang="fr-FR" sz="2000" dirty="0">
              <a:solidFill>
                <a:schemeClr val="bg1"/>
              </a:solidFill>
            </a:endParaRPr>
          </a:p>
          <a:p>
            <a:pPr algn="just">
              <a:lnSpc>
                <a:spcPct val="150000"/>
              </a:lnSpc>
            </a:pPr>
            <a:r>
              <a:rPr lang="fr-FR" sz="2000" dirty="0">
                <a:solidFill>
                  <a:schemeClr val="bg1"/>
                </a:solidFill>
              </a:rPr>
              <a:t>Estimation du DFG : pour l’adaptation des posologies : estimation de la clairance de la créatinine par la </a:t>
            </a:r>
            <a:r>
              <a:rPr lang="fr-FR" sz="2000" b="1" u="sng" dirty="0">
                <a:solidFill>
                  <a:schemeClr val="bg1"/>
                </a:solidFill>
              </a:rPr>
              <a:t>formule de Cockcroft et Gault</a:t>
            </a:r>
            <a:r>
              <a:rPr lang="fr-FR" sz="2000" dirty="0">
                <a:solidFill>
                  <a:schemeClr val="bg1"/>
                </a:solidFill>
              </a:rPr>
              <a:t>.</a:t>
            </a:r>
          </a:p>
          <a:p>
            <a:endParaRPr lang="fr-FR" sz="2000" dirty="0">
              <a:solidFill>
                <a:schemeClr val="bg1"/>
              </a:solidFill>
            </a:endParaRPr>
          </a:p>
        </p:txBody>
      </p:sp>
    </p:spTree>
    <p:extLst>
      <p:ext uri="{BB962C8B-B14F-4D97-AF65-F5344CB8AC3E}">
        <p14:creationId xmlns:p14="http://schemas.microsoft.com/office/powerpoint/2010/main" val="20665237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864" y="274638"/>
            <a:ext cx="8229600" cy="1143000"/>
          </a:xfrm>
        </p:spPr>
        <p:txBody>
          <a:bodyPr/>
          <a:lstStyle/>
          <a:p>
            <a:r>
              <a:rPr lang="fr-FR" b="1" dirty="0" smtClean="0">
                <a:solidFill>
                  <a:srgbClr val="3366FF"/>
                </a:solidFill>
                <a:effectLst>
                  <a:outerShdw blurRad="38100" dist="38100" dir="2700000" algn="tl">
                    <a:srgbClr val="000000">
                      <a:alpha val="43137"/>
                    </a:srgbClr>
                  </a:outerShdw>
                </a:effectLst>
              </a:rPr>
              <a:t>HTA : Par </a:t>
            </a:r>
            <a:r>
              <a:rPr lang="fr-FR" b="1" dirty="0">
                <a:solidFill>
                  <a:srgbClr val="3366FF"/>
                </a:solidFill>
                <a:effectLst>
                  <a:outerShdw blurRad="38100" dist="38100" dir="2700000" algn="tl">
                    <a:srgbClr val="000000">
                      <a:alpha val="43137"/>
                    </a:srgbClr>
                  </a:outerShdw>
                </a:effectLst>
              </a:rPr>
              <a:t>quelle classe médicamenteuse débuter </a:t>
            </a:r>
            <a:r>
              <a:rPr lang="fr-FR" b="1" dirty="0" smtClean="0">
                <a:solidFill>
                  <a:srgbClr val="3366FF"/>
                </a:solidFill>
                <a:effectLst>
                  <a:outerShdw blurRad="38100" dist="38100" dir="2700000" algn="tl">
                    <a:srgbClr val="000000">
                      <a:alpha val="43137"/>
                    </a:srgbClr>
                  </a:outerShdw>
                </a:effectLst>
              </a:rPr>
              <a:t>?</a:t>
            </a:r>
            <a:endParaRPr lang="fr-FR" dirty="0">
              <a:solidFill>
                <a:srgbClr val="3366FF"/>
              </a:solidFill>
            </a:endParaRPr>
          </a:p>
        </p:txBody>
      </p:sp>
      <p:sp>
        <p:nvSpPr>
          <p:cNvPr id="3" name="Espace réservé du contenu 2"/>
          <p:cNvSpPr>
            <a:spLocks noGrp="1"/>
          </p:cNvSpPr>
          <p:nvPr>
            <p:ph idx="1"/>
          </p:nvPr>
        </p:nvSpPr>
        <p:spPr>
          <a:xfrm>
            <a:off x="457200" y="1960240"/>
            <a:ext cx="8219256" cy="3629000"/>
          </a:xfrm>
        </p:spPr>
        <p:txBody>
          <a:bodyPr/>
          <a:lstStyle/>
          <a:p>
            <a:pPr algn="just">
              <a:lnSpc>
                <a:spcPct val="150000"/>
              </a:lnSpc>
            </a:pPr>
            <a:r>
              <a:rPr lang="fr-FR" sz="2400" dirty="0">
                <a:solidFill>
                  <a:schemeClr val="bg1"/>
                </a:solidFill>
              </a:rPr>
              <a:t>Il est recommandé de débuter un traitement pharmacologique diurétique thiazidique, inhibiteur calcique, IEC ou ARA II par une monothérapie au mieux en </a:t>
            </a:r>
            <a:r>
              <a:rPr lang="fr-FR" sz="2400" dirty="0" err="1">
                <a:solidFill>
                  <a:schemeClr val="bg1"/>
                </a:solidFill>
              </a:rPr>
              <a:t>monoprise</a:t>
            </a:r>
            <a:r>
              <a:rPr lang="fr-FR" sz="2400" dirty="0" smtClean="0">
                <a:solidFill>
                  <a:schemeClr val="bg1"/>
                </a:solidFill>
              </a:rPr>
              <a:t>.</a:t>
            </a:r>
            <a:endParaRPr lang="fr-FR" sz="2400" dirty="0">
              <a:solidFill>
                <a:schemeClr val="bg1"/>
              </a:solidFill>
            </a:endParaRPr>
          </a:p>
          <a:p>
            <a:pPr algn="just">
              <a:lnSpc>
                <a:spcPct val="150000"/>
              </a:lnSpc>
            </a:pPr>
            <a:r>
              <a:rPr lang="fr-FR" sz="2400" b="1" dirty="0">
                <a:solidFill>
                  <a:schemeClr val="bg1"/>
                </a:solidFill>
              </a:rPr>
              <a:t>Les </a:t>
            </a:r>
            <a:r>
              <a:rPr lang="fr-FR" sz="2400" b="1" dirty="0" err="1">
                <a:solidFill>
                  <a:schemeClr val="bg1"/>
                </a:solidFill>
              </a:rPr>
              <a:t>ß</a:t>
            </a:r>
            <a:r>
              <a:rPr lang="fr-FR" sz="2400" b="1" dirty="0">
                <a:solidFill>
                  <a:schemeClr val="bg1"/>
                </a:solidFill>
              </a:rPr>
              <a:t>- </a:t>
            </a:r>
            <a:r>
              <a:rPr lang="fr-FR" sz="2400" dirty="0">
                <a:solidFill>
                  <a:schemeClr val="bg1"/>
                </a:solidFill>
              </a:rPr>
              <a:t>peuvent être utilisés comme antihypertenseurs mais semblent </a:t>
            </a:r>
            <a:r>
              <a:rPr lang="fr-FR" sz="2400" b="1" dirty="0">
                <a:solidFill>
                  <a:schemeClr val="bg1"/>
                </a:solidFill>
              </a:rPr>
              <a:t>moins protecteurs </a:t>
            </a:r>
            <a:r>
              <a:rPr lang="fr-FR" sz="2400" dirty="0">
                <a:solidFill>
                  <a:schemeClr val="bg1"/>
                </a:solidFill>
              </a:rPr>
              <a:t>que les autres classes vis-à-vis des AVC. </a:t>
            </a:r>
          </a:p>
        </p:txBody>
      </p:sp>
    </p:spTree>
    <p:extLst>
      <p:ext uri="{BB962C8B-B14F-4D97-AF65-F5344CB8AC3E}">
        <p14:creationId xmlns:p14="http://schemas.microsoft.com/office/powerpoint/2010/main" val="22847930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1282154"/>
          </a:xfrm>
        </p:spPr>
        <p:txBody>
          <a:bodyPr/>
          <a:lstStyle/>
          <a:p>
            <a:r>
              <a:rPr lang="fr-FR" sz="4000" b="1" dirty="0" smtClean="0">
                <a:solidFill>
                  <a:srgbClr val="0000FF"/>
                </a:solidFill>
              </a:rPr>
              <a:t>HTA : Adapter </a:t>
            </a:r>
            <a:r>
              <a:rPr lang="fr-FR" sz="4000" b="1" dirty="0">
                <a:solidFill>
                  <a:srgbClr val="0000FF"/>
                </a:solidFill>
              </a:rPr>
              <a:t>le choix thérapeutique en fonction des comorbidités.</a:t>
            </a:r>
            <a:endParaRPr lang="fr-FR" sz="4000" dirty="0">
              <a:solidFill>
                <a:srgbClr val="0000FF"/>
              </a:solidFill>
            </a:endParaRPr>
          </a:p>
        </p:txBody>
      </p:sp>
      <p:sp>
        <p:nvSpPr>
          <p:cNvPr id="3" name="Espace réservé du contenu 2"/>
          <p:cNvSpPr>
            <a:spLocks noGrp="1"/>
          </p:cNvSpPr>
          <p:nvPr>
            <p:ph idx="1"/>
          </p:nvPr>
        </p:nvSpPr>
        <p:spPr>
          <a:xfrm>
            <a:off x="457200" y="2104256"/>
            <a:ext cx="8507288" cy="3917032"/>
          </a:xfrm>
        </p:spPr>
        <p:txBody>
          <a:bodyPr/>
          <a:lstStyle/>
          <a:p>
            <a:pPr algn="just">
              <a:tabLst>
                <a:tab pos="447675" algn="l"/>
                <a:tab pos="628650" algn="l"/>
                <a:tab pos="1524000" algn="l"/>
                <a:tab pos="6191250" algn="l"/>
              </a:tabLst>
            </a:pPr>
            <a:r>
              <a:rPr lang="fr-FR" sz="2000" dirty="0">
                <a:solidFill>
                  <a:schemeClr val="bg1"/>
                </a:solidFill>
                <a:sym typeface="Wingdings 2"/>
              </a:rPr>
              <a:t>Diabète à partir du stade de </a:t>
            </a:r>
            <a:r>
              <a:rPr lang="fr-FR" sz="2000" dirty="0" err="1">
                <a:solidFill>
                  <a:schemeClr val="bg1"/>
                </a:solidFill>
                <a:sym typeface="Wingdings 2"/>
              </a:rPr>
              <a:t>microalbuminurie</a:t>
            </a:r>
            <a:r>
              <a:rPr lang="fr-FR" sz="2000" dirty="0">
                <a:solidFill>
                  <a:schemeClr val="bg1"/>
                </a:solidFill>
                <a:sym typeface="Wingdings 2"/>
              </a:rPr>
              <a:t>	IEC ou ARA II</a:t>
            </a:r>
          </a:p>
          <a:p>
            <a:pPr marL="0" indent="0" algn="just">
              <a:buNone/>
              <a:tabLst>
                <a:tab pos="447675" algn="l"/>
                <a:tab pos="628650" algn="l"/>
                <a:tab pos="1524000" algn="l"/>
              </a:tabLst>
            </a:pPr>
            <a:r>
              <a:rPr lang="fr-FR" sz="2000" dirty="0" smtClean="0">
                <a:solidFill>
                  <a:schemeClr val="bg1"/>
                </a:solidFill>
                <a:sym typeface="Wingdings 2"/>
              </a:rPr>
              <a:t>			ou </a:t>
            </a:r>
            <a:r>
              <a:rPr lang="fr-FR" sz="2000" dirty="0">
                <a:solidFill>
                  <a:schemeClr val="bg1"/>
                </a:solidFill>
                <a:sym typeface="Wingdings 2"/>
              </a:rPr>
              <a:t>insuffisance rénale </a:t>
            </a:r>
          </a:p>
          <a:p>
            <a:pPr algn="just">
              <a:tabLst>
                <a:tab pos="447675" algn="l"/>
                <a:tab pos="628650" algn="l"/>
                <a:tab pos="1524000" algn="l"/>
              </a:tabLst>
            </a:pPr>
            <a:endParaRPr lang="fr-FR" sz="2000" dirty="0">
              <a:solidFill>
                <a:schemeClr val="bg1"/>
              </a:solidFill>
              <a:sym typeface="Wingdings 2"/>
            </a:endParaRPr>
          </a:p>
          <a:p>
            <a:pPr algn="just">
              <a:tabLst>
                <a:tab pos="447675" algn="l"/>
                <a:tab pos="628650" algn="l"/>
                <a:tab pos="1524000" algn="l"/>
                <a:tab pos="6191250" algn="l"/>
              </a:tabLst>
            </a:pPr>
            <a:r>
              <a:rPr lang="fr-FR" sz="2000" dirty="0">
                <a:solidFill>
                  <a:schemeClr val="bg1"/>
                </a:solidFill>
                <a:sym typeface="Wingdings 2"/>
              </a:rPr>
              <a:t>Insuffisance rénale ou protéinurie  </a:t>
            </a:r>
            <a:r>
              <a:rPr lang="fr-FR" sz="2000" dirty="0" smtClean="0">
                <a:solidFill>
                  <a:schemeClr val="bg1"/>
                </a:solidFill>
                <a:sym typeface="Wingdings 2"/>
              </a:rPr>
              <a:t>                IEC </a:t>
            </a:r>
            <a:r>
              <a:rPr lang="fr-FR" sz="2000" dirty="0">
                <a:solidFill>
                  <a:schemeClr val="bg1"/>
                </a:solidFill>
                <a:sym typeface="Wingdings 2"/>
              </a:rPr>
              <a:t>ou ARA </a:t>
            </a:r>
            <a:r>
              <a:rPr lang="fr-FR" sz="2000" dirty="0" smtClean="0">
                <a:solidFill>
                  <a:schemeClr val="bg1"/>
                </a:solidFill>
                <a:sym typeface="Wingdings 2"/>
              </a:rPr>
              <a:t>II</a:t>
            </a:r>
            <a:endParaRPr lang="fr-FR" sz="2000" dirty="0">
              <a:solidFill>
                <a:schemeClr val="bg1"/>
              </a:solidFill>
              <a:sym typeface="Wingdings 2"/>
            </a:endParaRPr>
          </a:p>
          <a:p>
            <a:pPr algn="just">
              <a:tabLst>
                <a:tab pos="447675" algn="l"/>
                <a:tab pos="628650" algn="l"/>
                <a:tab pos="1524000" algn="l"/>
                <a:tab pos="6191250" algn="l"/>
              </a:tabLst>
            </a:pPr>
            <a:r>
              <a:rPr lang="fr-FR" sz="2000" dirty="0">
                <a:solidFill>
                  <a:schemeClr val="bg1"/>
                </a:solidFill>
                <a:sym typeface="Wingdings 2"/>
              </a:rPr>
              <a:t>Insuffisance cardiaque </a:t>
            </a:r>
            <a:r>
              <a:rPr lang="fr-FR" sz="2000" dirty="0" smtClean="0">
                <a:solidFill>
                  <a:schemeClr val="bg1"/>
                </a:solidFill>
                <a:sym typeface="Wingdings 2"/>
              </a:rPr>
              <a:t>                                  IEC </a:t>
            </a:r>
            <a:r>
              <a:rPr lang="fr-FR" sz="2000" dirty="0">
                <a:solidFill>
                  <a:schemeClr val="bg1"/>
                </a:solidFill>
                <a:sym typeface="Wingdings 2"/>
              </a:rPr>
              <a:t>(sinon ARA II)</a:t>
            </a:r>
          </a:p>
          <a:p>
            <a:pPr marL="0" indent="0" algn="just">
              <a:buNone/>
              <a:tabLst>
                <a:tab pos="447675" algn="l"/>
                <a:tab pos="628650" algn="l"/>
                <a:tab pos="1524000" algn="l"/>
                <a:tab pos="6191250" algn="l"/>
              </a:tabLst>
            </a:pPr>
            <a:r>
              <a:rPr lang="fr-FR" sz="2000" dirty="0">
                <a:solidFill>
                  <a:schemeClr val="bg1"/>
                </a:solidFill>
                <a:sym typeface="Wingdings 2"/>
              </a:rPr>
              <a:t>			</a:t>
            </a:r>
            <a:r>
              <a:rPr lang="fr-FR" sz="2000" dirty="0" smtClean="0">
                <a:solidFill>
                  <a:schemeClr val="bg1"/>
                </a:solidFill>
                <a:sym typeface="Wingdings 2"/>
              </a:rPr>
              <a:t>                                                      </a:t>
            </a:r>
            <a:r>
              <a:rPr lang="fr-FR" sz="2000" dirty="0" err="1" smtClean="0">
                <a:solidFill>
                  <a:schemeClr val="bg1"/>
                </a:solidFill>
                <a:sym typeface="Wingdings 2"/>
              </a:rPr>
              <a:t>ß</a:t>
            </a:r>
            <a:r>
              <a:rPr lang="fr-FR" sz="2000" dirty="0">
                <a:solidFill>
                  <a:schemeClr val="bg1"/>
                </a:solidFill>
                <a:sym typeface="Wingdings 2"/>
              </a:rPr>
              <a:t>-, </a:t>
            </a:r>
            <a:r>
              <a:rPr lang="fr-FR" sz="2000" dirty="0" smtClean="0">
                <a:solidFill>
                  <a:schemeClr val="bg1"/>
                </a:solidFill>
                <a:sym typeface="Wingdings 2"/>
              </a:rPr>
              <a:t>diurétique</a:t>
            </a:r>
            <a:endParaRPr lang="fr-FR" sz="2000" dirty="0">
              <a:solidFill>
                <a:schemeClr val="bg1"/>
              </a:solidFill>
              <a:sym typeface="Wingdings 2"/>
            </a:endParaRPr>
          </a:p>
          <a:p>
            <a:pPr algn="just">
              <a:tabLst>
                <a:tab pos="447675" algn="l"/>
                <a:tab pos="628650" algn="l"/>
                <a:tab pos="1524000" algn="l"/>
                <a:tab pos="6191250" algn="l"/>
              </a:tabLst>
            </a:pPr>
            <a:r>
              <a:rPr lang="fr-FR" sz="2000" dirty="0">
                <a:solidFill>
                  <a:schemeClr val="bg1"/>
                </a:solidFill>
                <a:sym typeface="Wingdings 2"/>
              </a:rPr>
              <a:t>Patient coronarien  </a:t>
            </a:r>
            <a:r>
              <a:rPr lang="fr-FR" sz="2000" dirty="0" smtClean="0">
                <a:solidFill>
                  <a:schemeClr val="bg1"/>
                </a:solidFill>
                <a:sym typeface="Wingdings 2"/>
              </a:rPr>
              <a:t>                                        IEC</a:t>
            </a:r>
            <a:r>
              <a:rPr lang="fr-FR" sz="2000" dirty="0">
                <a:solidFill>
                  <a:schemeClr val="bg1"/>
                </a:solidFill>
                <a:sym typeface="Wingdings 2"/>
              </a:rPr>
              <a:t>, </a:t>
            </a:r>
            <a:r>
              <a:rPr lang="fr-FR" sz="2000" dirty="0" err="1">
                <a:solidFill>
                  <a:schemeClr val="bg1"/>
                </a:solidFill>
                <a:sym typeface="Wingdings 2"/>
              </a:rPr>
              <a:t>ß</a:t>
            </a:r>
            <a:r>
              <a:rPr lang="fr-FR" sz="2000" dirty="0" smtClean="0">
                <a:solidFill>
                  <a:schemeClr val="bg1"/>
                </a:solidFill>
                <a:sym typeface="Wingdings 2"/>
              </a:rPr>
              <a:t>-</a:t>
            </a:r>
            <a:endParaRPr lang="fr-FR" sz="2000" dirty="0">
              <a:solidFill>
                <a:schemeClr val="bg1"/>
              </a:solidFill>
              <a:sym typeface="Wingdings 2"/>
            </a:endParaRPr>
          </a:p>
          <a:p>
            <a:pPr algn="just">
              <a:tabLst>
                <a:tab pos="447675" algn="l"/>
                <a:tab pos="628650" algn="l"/>
                <a:tab pos="1524000" algn="l"/>
                <a:tab pos="6191250" algn="l"/>
              </a:tabLst>
            </a:pPr>
            <a:r>
              <a:rPr lang="fr-FR" sz="2000" dirty="0">
                <a:solidFill>
                  <a:schemeClr val="bg1"/>
                </a:solidFill>
                <a:sym typeface="Wingdings 2"/>
              </a:rPr>
              <a:t>Post AVC                                                    </a:t>
            </a:r>
            <a:r>
              <a:rPr lang="fr-FR" sz="2000" dirty="0" smtClean="0">
                <a:solidFill>
                  <a:schemeClr val="bg1"/>
                </a:solidFill>
                <a:sym typeface="Wingdings 2"/>
              </a:rPr>
              <a:t>   Diurétique thiazidique</a:t>
            </a:r>
            <a:endParaRPr lang="fr-FR" sz="2000" dirty="0">
              <a:solidFill>
                <a:schemeClr val="bg1"/>
              </a:solidFill>
              <a:sym typeface="Wingdings 2"/>
            </a:endParaRPr>
          </a:p>
          <a:p>
            <a:pPr marL="0" indent="0">
              <a:buNone/>
            </a:pPr>
            <a:r>
              <a:rPr lang="fr-FR" sz="2000" dirty="0" smtClean="0">
                <a:solidFill>
                  <a:schemeClr val="bg1"/>
                </a:solidFill>
                <a:sym typeface="Wingdings 2"/>
              </a:rPr>
              <a:t>					           IEC</a:t>
            </a:r>
            <a:r>
              <a:rPr lang="fr-FR" sz="2000" dirty="0">
                <a:solidFill>
                  <a:schemeClr val="bg1"/>
                </a:solidFill>
                <a:sym typeface="Wingdings 2"/>
              </a:rPr>
              <a:t>(sinon ARA II) ou IC</a:t>
            </a:r>
            <a:endParaRPr lang="fr-FR" sz="2000" dirty="0">
              <a:solidFill>
                <a:schemeClr val="bg1"/>
              </a:solidFill>
            </a:endParaRPr>
          </a:p>
        </p:txBody>
      </p:sp>
    </p:spTree>
    <p:extLst>
      <p:ext uri="{BB962C8B-B14F-4D97-AF65-F5344CB8AC3E}">
        <p14:creationId xmlns:p14="http://schemas.microsoft.com/office/powerpoint/2010/main" val="25779819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32656"/>
            <a:ext cx="9144000" cy="2000548"/>
          </a:xfrm>
          <a:prstGeom prst="rect">
            <a:avLst/>
          </a:prstGeom>
          <a:noFill/>
        </p:spPr>
        <p:txBody>
          <a:bodyPr wrap="square" rtlCol="0">
            <a:spAutoFit/>
          </a:bodyPr>
          <a:lstStyle/>
          <a:p>
            <a:pPr algn="ctr"/>
            <a:r>
              <a:rPr lang="fr-FR" sz="3200" b="1" dirty="0" smtClean="0">
                <a:solidFill>
                  <a:srgbClr val="0000FF"/>
                </a:solidFill>
                <a:effectLst>
                  <a:outerShdw blurRad="38100" dist="38100" dir="2700000" algn="tl">
                    <a:srgbClr val="000000">
                      <a:alpha val="43137"/>
                    </a:srgbClr>
                  </a:outerShdw>
                </a:effectLst>
              </a:rPr>
              <a:t>Recommandations pour le traitement</a:t>
            </a:r>
          </a:p>
          <a:p>
            <a:pPr algn="ctr"/>
            <a:r>
              <a:rPr lang="fr-FR" sz="3200" b="1" dirty="0" smtClean="0">
                <a:solidFill>
                  <a:srgbClr val="0000FF"/>
                </a:solidFill>
                <a:effectLst>
                  <a:outerShdw blurRad="38100" dist="38100" dir="2700000" algn="tl">
                    <a:srgbClr val="000000">
                      <a:alpha val="43137"/>
                    </a:srgbClr>
                  </a:outerShdw>
                </a:effectLst>
              </a:rPr>
              <a:t> </a:t>
            </a:r>
          </a:p>
          <a:p>
            <a:pPr algn="ctr"/>
            <a:r>
              <a:rPr lang="fr-FR" sz="3200" b="1" dirty="0" smtClean="0">
                <a:solidFill>
                  <a:srgbClr val="0000FF"/>
                </a:solidFill>
                <a:effectLst>
                  <a:outerShdw blurRad="38100" dist="38100" dir="2700000" algn="tl">
                    <a:srgbClr val="000000">
                      <a:alpha val="43137"/>
                    </a:srgbClr>
                  </a:outerShdw>
                </a:effectLst>
              </a:rPr>
              <a:t>de la fibrillation atriale</a:t>
            </a:r>
          </a:p>
          <a:p>
            <a:endParaRPr lang="fr-FR" sz="2800" dirty="0">
              <a:solidFill>
                <a:srgbClr val="0000FF"/>
              </a:solidFill>
            </a:endParaRPr>
          </a:p>
        </p:txBody>
      </p:sp>
      <p:sp>
        <p:nvSpPr>
          <p:cNvPr id="5" name="ZoneTexte 4"/>
          <p:cNvSpPr txBox="1"/>
          <p:nvPr/>
        </p:nvSpPr>
        <p:spPr>
          <a:xfrm>
            <a:off x="-13196" y="5661248"/>
            <a:ext cx="9144000" cy="646331"/>
          </a:xfrm>
          <a:prstGeom prst="rect">
            <a:avLst/>
          </a:prstGeom>
          <a:noFill/>
        </p:spPr>
        <p:txBody>
          <a:bodyPr wrap="square" rtlCol="0">
            <a:spAutoFit/>
          </a:bodyPr>
          <a:lstStyle/>
          <a:p>
            <a:pPr algn="ctr"/>
            <a:r>
              <a:rPr lang="fr-FR" i="1" dirty="0" smtClean="0">
                <a:solidFill>
                  <a:srgbClr val="0000FF"/>
                </a:solidFill>
              </a:rPr>
              <a:t>Société Européenne de Cardiologie </a:t>
            </a:r>
          </a:p>
          <a:p>
            <a:pPr algn="ctr"/>
            <a:r>
              <a:rPr lang="fr-FR" i="1" dirty="0" smtClean="0">
                <a:solidFill>
                  <a:srgbClr val="0000FF"/>
                </a:solidFill>
              </a:rPr>
              <a:t>Août 2016</a:t>
            </a:r>
            <a:endParaRPr lang="fr-FR" i="1" dirty="0">
              <a:solidFill>
                <a:srgbClr val="0000FF"/>
              </a:solidFill>
            </a:endParaRPr>
          </a:p>
        </p:txBody>
      </p:sp>
      <p:pic>
        <p:nvPicPr>
          <p:cNvPr id="2" name="Image 1"/>
          <p:cNvPicPr>
            <a:picLocks noChangeAspect="1"/>
          </p:cNvPicPr>
          <p:nvPr/>
        </p:nvPicPr>
        <p:blipFill>
          <a:blip r:embed="rId2" cstate="print"/>
          <a:stretch>
            <a:fillRect/>
          </a:stretch>
        </p:blipFill>
        <p:spPr>
          <a:xfrm>
            <a:off x="1187624" y="2045940"/>
            <a:ext cx="6781800" cy="3543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80920" cy="1008112"/>
          </a:xfrm>
        </p:spPr>
        <p:txBody>
          <a:bodyPr/>
          <a:lstStyle/>
          <a:p>
            <a:r>
              <a:rPr lang="fr-FR" b="1" dirty="0" smtClean="0">
                <a:solidFill>
                  <a:srgbClr val="0000FF"/>
                </a:solidFill>
              </a:rPr>
              <a:t>FA : Prévention des AVC</a:t>
            </a:r>
            <a:endParaRPr lang="fr-FR" b="1" dirty="0">
              <a:solidFill>
                <a:srgbClr val="0000FF"/>
              </a:solidFill>
            </a:endParaRPr>
          </a:p>
        </p:txBody>
      </p:sp>
      <p:sp>
        <p:nvSpPr>
          <p:cNvPr id="3" name="Espace réservé du contenu 2"/>
          <p:cNvSpPr>
            <a:spLocks noGrp="1"/>
          </p:cNvSpPr>
          <p:nvPr>
            <p:ph idx="1"/>
          </p:nvPr>
        </p:nvSpPr>
        <p:spPr/>
        <p:txBody>
          <a:bodyPr/>
          <a:lstStyle/>
          <a:p>
            <a:pPr algn="just">
              <a:lnSpc>
                <a:spcPct val="150000"/>
              </a:lnSpc>
              <a:buFont typeface="Arial"/>
              <a:buChar char="•"/>
            </a:pPr>
            <a:r>
              <a:rPr lang="fr-FR" sz="1800" dirty="0">
                <a:solidFill>
                  <a:srgbClr val="000090"/>
                </a:solidFill>
              </a:rPr>
              <a:t>Le risque d’AVC considérable en l’absence d’anticoagulants oraux excède souvent le risque hémorragique sous anticoagulants même chez des personnes âgées, chez les patients ayant des troubles cognitifs ou chez les patients chuteurs (chutes fréquentes) ou fragiles. </a:t>
            </a:r>
            <a:endParaRPr lang="fr-FR" sz="1800" dirty="0" smtClean="0">
              <a:solidFill>
                <a:srgbClr val="000090"/>
              </a:solidFill>
            </a:endParaRPr>
          </a:p>
          <a:p>
            <a:pPr algn="just">
              <a:lnSpc>
                <a:spcPct val="150000"/>
              </a:lnSpc>
              <a:buFont typeface="Arial"/>
              <a:buChar char="•"/>
            </a:pPr>
            <a:r>
              <a:rPr lang="fr-FR" sz="1800" u="sng" dirty="0" smtClean="0">
                <a:solidFill>
                  <a:srgbClr val="000090"/>
                </a:solidFill>
              </a:rPr>
              <a:t>Chutes </a:t>
            </a:r>
            <a:r>
              <a:rPr lang="fr-FR" sz="1800" u="sng" dirty="0">
                <a:solidFill>
                  <a:srgbClr val="000090"/>
                </a:solidFill>
              </a:rPr>
              <a:t>et démences </a:t>
            </a:r>
            <a:r>
              <a:rPr lang="fr-FR" sz="1800" dirty="0">
                <a:solidFill>
                  <a:srgbClr val="000090"/>
                </a:solidFill>
              </a:rPr>
              <a:t>sont associées à une augmentation de la mortalité chez les patient en FA sans preuve que ces conditions augmentent le risque d’hémorragie intracérébrale</a:t>
            </a:r>
            <a:r>
              <a:rPr lang="fr-FR" sz="1800" dirty="0" smtClean="0">
                <a:solidFill>
                  <a:srgbClr val="000090"/>
                </a:solidFill>
              </a:rPr>
              <a:t>.</a:t>
            </a:r>
            <a:endParaRPr lang="fr-FR" sz="1800" dirty="0">
              <a:solidFill>
                <a:srgbClr val="000090"/>
              </a:solidFill>
            </a:endParaRPr>
          </a:p>
          <a:p>
            <a:pPr algn="just">
              <a:lnSpc>
                <a:spcPct val="150000"/>
              </a:lnSpc>
            </a:pPr>
            <a:r>
              <a:rPr lang="fr-FR" sz="1800" dirty="0">
                <a:solidFill>
                  <a:srgbClr val="000090"/>
                </a:solidFill>
              </a:rPr>
              <a:t>L’anticoagulation devrait être évitée seulement chez les patients avec chutes sévères non contrôlables ou avec une démence lorsque la </a:t>
            </a:r>
            <a:r>
              <a:rPr lang="fr-FR" sz="1800" dirty="0" err="1">
                <a:solidFill>
                  <a:srgbClr val="000090"/>
                </a:solidFill>
              </a:rPr>
              <a:t>compliance</a:t>
            </a:r>
            <a:r>
              <a:rPr lang="fr-FR" sz="1800" dirty="0">
                <a:solidFill>
                  <a:srgbClr val="000090"/>
                </a:solidFill>
              </a:rPr>
              <a:t> et l’adhérence ne peuvent être assurées par un aidant. </a:t>
            </a:r>
          </a:p>
          <a:p>
            <a:endParaRPr lang="fr-FR" sz="1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80920" cy="1008112"/>
          </a:xfrm>
        </p:spPr>
        <p:txBody>
          <a:bodyPr/>
          <a:lstStyle/>
          <a:p>
            <a:r>
              <a:rPr lang="fr-FR" b="1" dirty="0" smtClean="0">
                <a:solidFill>
                  <a:srgbClr val="0000FF"/>
                </a:solidFill>
              </a:rPr>
              <a:t>FA : Prévention des AVC</a:t>
            </a:r>
            <a:endParaRPr lang="fr-FR" b="1" dirty="0">
              <a:solidFill>
                <a:srgbClr val="0000FF"/>
              </a:solidFill>
            </a:endParaRPr>
          </a:p>
        </p:txBody>
      </p:sp>
      <p:sp>
        <p:nvSpPr>
          <p:cNvPr id="3" name="Espace réservé du contenu 2"/>
          <p:cNvSpPr>
            <a:spLocks noGrp="1"/>
          </p:cNvSpPr>
          <p:nvPr>
            <p:ph idx="1"/>
          </p:nvPr>
        </p:nvSpPr>
        <p:spPr/>
        <p:txBody>
          <a:bodyPr/>
          <a:lstStyle/>
          <a:p>
            <a:pPr algn="just">
              <a:lnSpc>
                <a:spcPct val="150000"/>
              </a:lnSpc>
              <a:buFont typeface="Wingdings"/>
              <a:buChar char="à"/>
            </a:pPr>
            <a:r>
              <a:rPr lang="fr-FR" sz="2000" dirty="0">
                <a:solidFill>
                  <a:schemeClr val="bg1"/>
                </a:solidFill>
                <a:sym typeface="Wingdings"/>
              </a:rPr>
              <a:t> Un traitement anticoagulant oral est recommandé : </a:t>
            </a:r>
          </a:p>
          <a:p>
            <a:pPr marL="0" indent="0" algn="just">
              <a:lnSpc>
                <a:spcPct val="150000"/>
              </a:lnSpc>
              <a:buNone/>
            </a:pPr>
            <a:r>
              <a:rPr lang="fr-FR" sz="2000" dirty="0" smtClean="0">
                <a:solidFill>
                  <a:schemeClr val="bg1"/>
                </a:solidFill>
              </a:rPr>
              <a:t>		- </a:t>
            </a:r>
            <a:r>
              <a:rPr lang="fr-FR" sz="2000" dirty="0">
                <a:solidFill>
                  <a:schemeClr val="bg1"/>
                </a:solidFill>
              </a:rPr>
              <a:t>chez l’homme 	CHA</a:t>
            </a:r>
            <a:r>
              <a:rPr lang="fr-FR" sz="2000" baseline="-25000" dirty="0">
                <a:solidFill>
                  <a:schemeClr val="bg1"/>
                </a:solidFill>
              </a:rPr>
              <a:t>2</a:t>
            </a:r>
            <a:r>
              <a:rPr lang="fr-FR" sz="2000" dirty="0">
                <a:solidFill>
                  <a:schemeClr val="bg1"/>
                </a:solidFill>
              </a:rPr>
              <a:t>D S</a:t>
            </a:r>
            <a:r>
              <a:rPr lang="fr-FR" sz="2000" baseline="-25000" dirty="0">
                <a:solidFill>
                  <a:schemeClr val="bg1"/>
                </a:solidFill>
              </a:rPr>
              <a:t>2</a:t>
            </a:r>
            <a:r>
              <a:rPr lang="fr-FR" sz="2000" dirty="0">
                <a:solidFill>
                  <a:schemeClr val="bg1"/>
                </a:solidFill>
              </a:rPr>
              <a:t>-Vasc ≥ 2</a:t>
            </a:r>
          </a:p>
          <a:p>
            <a:pPr marL="0" indent="0" algn="just">
              <a:lnSpc>
                <a:spcPct val="150000"/>
              </a:lnSpc>
              <a:buNone/>
            </a:pPr>
            <a:r>
              <a:rPr lang="fr-FR" sz="2000" dirty="0" smtClean="0">
                <a:solidFill>
                  <a:schemeClr val="bg1"/>
                </a:solidFill>
              </a:rPr>
              <a:t>		- </a:t>
            </a:r>
            <a:r>
              <a:rPr lang="fr-FR" sz="2000" dirty="0">
                <a:solidFill>
                  <a:schemeClr val="bg1"/>
                </a:solidFill>
              </a:rPr>
              <a:t>chez la femme	CHA</a:t>
            </a:r>
            <a:r>
              <a:rPr lang="fr-FR" sz="2000" baseline="-25000" dirty="0">
                <a:solidFill>
                  <a:schemeClr val="bg1"/>
                </a:solidFill>
              </a:rPr>
              <a:t>2</a:t>
            </a:r>
            <a:r>
              <a:rPr lang="fr-FR" sz="2000" dirty="0">
                <a:solidFill>
                  <a:schemeClr val="bg1"/>
                </a:solidFill>
              </a:rPr>
              <a:t>D S</a:t>
            </a:r>
            <a:r>
              <a:rPr lang="fr-FR" sz="2000" baseline="-25000" dirty="0">
                <a:solidFill>
                  <a:schemeClr val="bg1"/>
                </a:solidFill>
              </a:rPr>
              <a:t>2</a:t>
            </a:r>
            <a:r>
              <a:rPr lang="fr-FR" sz="2000" dirty="0">
                <a:solidFill>
                  <a:schemeClr val="bg1"/>
                </a:solidFill>
              </a:rPr>
              <a:t>-Vasc ≥ </a:t>
            </a:r>
            <a:r>
              <a:rPr lang="fr-FR" sz="2000" dirty="0" smtClean="0">
                <a:solidFill>
                  <a:schemeClr val="bg1"/>
                </a:solidFill>
              </a:rPr>
              <a:t>3</a:t>
            </a:r>
            <a:endParaRPr lang="fr-FR" sz="2000" dirty="0">
              <a:solidFill>
                <a:schemeClr val="bg1"/>
              </a:solidFill>
            </a:endParaRPr>
          </a:p>
          <a:p>
            <a:pPr algn="just">
              <a:lnSpc>
                <a:spcPct val="150000"/>
              </a:lnSpc>
              <a:buFont typeface="Wingdings"/>
              <a:buChar char="à"/>
            </a:pPr>
            <a:r>
              <a:rPr lang="fr-FR" sz="2000" dirty="0">
                <a:solidFill>
                  <a:schemeClr val="bg1"/>
                </a:solidFill>
                <a:sym typeface="Wingdings"/>
              </a:rPr>
              <a:t> Il doit être envisagé 	</a:t>
            </a:r>
            <a:endParaRPr lang="fr-FR" sz="2000" dirty="0" smtClean="0">
              <a:solidFill>
                <a:schemeClr val="bg1"/>
              </a:solidFill>
              <a:sym typeface="Wingdings"/>
            </a:endParaRPr>
          </a:p>
          <a:p>
            <a:pPr marL="0" indent="0" algn="just">
              <a:lnSpc>
                <a:spcPct val="150000"/>
              </a:lnSpc>
              <a:buNone/>
            </a:pPr>
            <a:r>
              <a:rPr lang="fr-FR" sz="2000" dirty="0" smtClean="0">
                <a:solidFill>
                  <a:schemeClr val="bg1"/>
                </a:solidFill>
                <a:sym typeface="Wingdings"/>
              </a:rPr>
              <a:t>		- chez </a:t>
            </a:r>
            <a:r>
              <a:rPr lang="fr-FR" sz="2000" dirty="0">
                <a:solidFill>
                  <a:schemeClr val="bg1"/>
                </a:solidFill>
                <a:sym typeface="Wingdings"/>
              </a:rPr>
              <a:t>l’homme 	</a:t>
            </a:r>
            <a:r>
              <a:rPr lang="fr-FR" sz="2000" dirty="0">
                <a:solidFill>
                  <a:schemeClr val="bg1"/>
                </a:solidFill>
              </a:rPr>
              <a:t>CHA</a:t>
            </a:r>
            <a:r>
              <a:rPr lang="fr-FR" sz="2000" baseline="-25000" dirty="0">
                <a:solidFill>
                  <a:schemeClr val="bg1"/>
                </a:solidFill>
              </a:rPr>
              <a:t>2</a:t>
            </a:r>
            <a:r>
              <a:rPr lang="fr-FR" sz="2000" dirty="0">
                <a:solidFill>
                  <a:schemeClr val="bg1"/>
                </a:solidFill>
              </a:rPr>
              <a:t>D S</a:t>
            </a:r>
            <a:r>
              <a:rPr lang="fr-FR" sz="2000" baseline="-25000" dirty="0">
                <a:solidFill>
                  <a:schemeClr val="bg1"/>
                </a:solidFill>
              </a:rPr>
              <a:t>2</a:t>
            </a:r>
            <a:r>
              <a:rPr lang="fr-FR" sz="2000" dirty="0">
                <a:solidFill>
                  <a:schemeClr val="bg1"/>
                </a:solidFill>
              </a:rPr>
              <a:t>-Vasc à 1</a:t>
            </a:r>
          </a:p>
          <a:p>
            <a:pPr marL="0" indent="0" algn="just">
              <a:lnSpc>
                <a:spcPct val="150000"/>
              </a:lnSpc>
              <a:buNone/>
            </a:pPr>
            <a:r>
              <a:rPr lang="fr-FR" sz="2000" dirty="0" smtClean="0">
                <a:solidFill>
                  <a:schemeClr val="bg1"/>
                </a:solidFill>
              </a:rPr>
              <a:t>		- chez </a:t>
            </a:r>
            <a:r>
              <a:rPr lang="fr-FR" sz="2000" dirty="0">
                <a:solidFill>
                  <a:schemeClr val="bg1"/>
                </a:solidFill>
              </a:rPr>
              <a:t>la femme	CHA</a:t>
            </a:r>
            <a:r>
              <a:rPr lang="fr-FR" sz="2000" baseline="-25000" dirty="0">
                <a:solidFill>
                  <a:schemeClr val="bg1"/>
                </a:solidFill>
              </a:rPr>
              <a:t>2</a:t>
            </a:r>
            <a:r>
              <a:rPr lang="fr-FR" sz="2000" dirty="0">
                <a:solidFill>
                  <a:schemeClr val="bg1"/>
                </a:solidFill>
              </a:rPr>
              <a:t>D S</a:t>
            </a:r>
            <a:r>
              <a:rPr lang="fr-FR" sz="2000" baseline="-25000" dirty="0">
                <a:solidFill>
                  <a:schemeClr val="bg1"/>
                </a:solidFill>
              </a:rPr>
              <a:t>2</a:t>
            </a:r>
            <a:r>
              <a:rPr lang="fr-FR" sz="2000" dirty="0">
                <a:solidFill>
                  <a:schemeClr val="bg1"/>
                </a:solidFill>
              </a:rPr>
              <a:t>-Vasc à </a:t>
            </a:r>
            <a:r>
              <a:rPr lang="fr-FR" sz="2000" dirty="0" smtClean="0">
                <a:solidFill>
                  <a:schemeClr val="bg1"/>
                </a:solidFill>
              </a:rPr>
              <a:t>2</a:t>
            </a:r>
            <a:endParaRPr lang="fr-FR" sz="2000" dirty="0">
              <a:solidFill>
                <a:schemeClr val="bg1"/>
              </a:solidFill>
            </a:endParaRPr>
          </a:p>
          <a:p>
            <a:pPr algn="just">
              <a:lnSpc>
                <a:spcPct val="150000"/>
              </a:lnSpc>
            </a:pPr>
            <a:r>
              <a:rPr lang="fr-FR" sz="2000" dirty="0">
                <a:solidFill>
                  <a:schemeClr val="bg1"/>
                </a:solidFill>
              </a:rPr>
              <a:t>En tenant compte de la balance risque embolique / risque hémorragique et des préférences des patients.</a:t>
            </a:r>
          </a:p>
          <a:p>
            <a:endParaRPr lang="fr-FR" sz="1800" dirty="0"/>
          </a:p>
        </p:txBody>
      </p:sp>
    </p:spTree>
    <p:extLst>
      <p:ext uri="{BB962C8B-B14F-4D97-AF65-F5344CB8AC3E}">
        <p14:creationId xmlns:p14="http://schemas.microsoft.com/office/powerpoint/2010/main" val="22874644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odèle par défaut">
  <a:themeElements>
    <a:clrScheme name="Modèle par défaut 15">
      <a:dk1>
        <a:srgbClr val="808080"/>
      </a:dk1>
      <a:lt1>
        <a:srgbClr val="FFFF00"/>
      </a:lt1>
      <a:dk2>
        <a:srgbClr val="000099"/>
      </a:dk2>
      <a:lt2>
        <a:srgbClr val="FFFF00"/>
      </a:lt2>
      <a:accent1>
        <a:srgbClr val="BBE0E3"/>
      </a:accent1>
      <a:accent2>
        <a:srgbClr val="333399"/>
      </a:accent2>
      <a:accent3>
        <a:srgbClr val="AAAACA"/>
      </a:accent3>
      <a:accent4>
        <a:srgbClr val="DADA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odèle par défaut 13">
        <a:dk1>
          <a:srgbClr val="000000"/>
        </a:dk1>
        <a:lt1>
          <a:srgbClr val="000099"/>
        </a:lt1>
        <a:dk2>
          <a:srgbClr val="000000"/>
        </a:dk2>
        <a:lt2>
          <a:srgbClr val="808080"/>
        </a:lt2>
        <a:accent1>
          <a:srgbClr val="BBE0E3"/>
        </a:accent1>
        <a:accent2>
          <a:srgbClr val="333399"/>
        </a:accent2>
        <a:accent3>
          <a:srgbClr val="AAAAC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14">
        <a:dk1>
          <a:srgbClr val="808080"/>
        </a:dk1>
        <a:lt1>
          <a:srgbClr val="FFFF00"/>
        </a:lt1>
        <a:dk2>
          <a:srgbClr val="000099"/>
        </a:dk2>
        <a:lt2>
          <a:srgbClr val="000000"/>
        </a:lt2>
        <a:accent1>
          <a:srgbClr val="BBE0E3"/>
        </a:accent1>
        <a:accent2>
          <a:srgbClr val="333399"/>
        </a:accent2>
        <a:accent3>
          <a:srgbClr val="AAAACA"/>
        </a:accent3>
        <a:accent4>
          <a:srgbClr val="DADA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Modèle par défaut 15">
        <a:dk1>
          <a:srgbClr val="808080"/>
        </a:dk1>
        <a:lt1>
          <a:srgbClr val="FFFF00"/>
        </a:lt1>
        <a:dk2>
          <a:srgbClr val="000099"/>
        </a:dk2>
        <a:lt2>
          <a:srgbClr val="FFFF00"/>
        </a:lt2>
        <a:accent1>
          <a:srgbClr val="BBE0E3"/>
        </a:accent1>
        <a:accent2>
          <a:srgbClr val="333399"/>
        </a:accent2>
        <a:accent3>
          <a:srgbClr val="AAAACA"/>
        </a:accent3>
        <a:accent4>
          <a:srgbClr val="DADA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1604</TotalTime>
  <Words>1431</Words>
  <Application>Microsoft Macintosh PowerPoint</Application>
  <PresentationFormat>Présentation à l'écran (4:3)</PresentationFormat>
  <Paragraphs>374</Paragraphs>
  <Slides>38</Slides>
  <Notes>1</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Modèle par défaut</vt:lpstr>
      <vt:lpstr>Présentation PowerPoint</vt:lpstr>
      <vt:lpstr>Présentation PowerPoint</vt:lpstr>
      <vt:lpstr>HTA : Cible tensionnelle à atteindre à 6 mois</vt:lpstr>
      <vt:lpstr>HTA : En cas d’anomalie rénale </vt:lpstr>
      <vt:lpstr>HTA : Par quelle classe médicamenteuse débuter ?</vt:lpstr>
      <vt:lpstr>HTA : Adapter le choix thérapeutique en fonction des comorbidités.</vt:lpstr>
      <vt:lpstr>Présentation PowerPoint</vt:lpstr>
      <vt:lpstr>FA : Prévention des AVC</vt:lpstr>
      <vt:lpstr>FA : Prévention des AVC</vt:lpstr>
      <vt:lpstr>FA: Prévention des AVC</vt:lpstr>
      <vt:lpstr>FA : Prévention des AVC</vt:lpstr>
      <vt:lpstr>Présentation PowerPoint</vt:lpstr>
      <vt:lpstr>Présentation PowerPoint</vt:lpstr>
      <vt:lpstr>FA : Prévention des AVC</vt:lpstr>
      <vt:lpstr>FA : Ralentissement de la fréquence cardiaque</vt:lpstr>
      <vt:lpstr>Dyslipidémies</vt:lpstr>
      <vt:lpstr>Dyslipidémies : principes généraux</vt:lpstr>
      <vt:lpstr>Dyslipidémies : valeurs cibles du LDL-C</vt:lpstr>
      <vt:lpstr>Dyslipidémies : traitement</vt:lpstr>
      <vt:lpstr>Présentation PowerPoint</vt:lpstr>
      <vt:lpstr>Présentation PowerPoint</vt:lpstr>
      <vt:lpstr>Présentation PowerPoint</vt:lpstr>
      <vt:lpstr>Ostéoporose post-ménopausique </vt:lpstr>
      <vt:lpstr>Ostéoporose post-ménopausique Recommandations de traitement  </vt:lpstr>
      <vt:lpstr>Traitements médicamenteux non spécifiques des symptômes psychologiques et comportementaux (HAS septembre 2009)</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TRAITEMENT DES CARENCES EN VITAMINE B12</vt:lpstr>
      <vt:lpstr>Présentation PowerPoint</vt:lpstr>
      <vt:lpstr>Présentation PowerPoint</vt:lpstr>
      <vt:lpstr>Présentation PowerPoint</vt:lpstr>
    </vt:vector>
  </TitlesOfParts>
  <Company>CHU BREST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Fragilité  Du concept à la pratique</dc:title>
  <dc:creator>pellenc</dc:creator>
  <cp:lastModifiedBy>Stéphanie Calvez</cp:lastModifiedBy>
  <cp:revision>180</cp:revision>
  <dcterms:created xsi:type="dcterms:W3CDTF">2010-02-18T11:31:14Z</dcterms:created>
  <dcterms:modified xsi:type="dcterms:W3CDTF">2019-02-18T14:22:06Z</dcterms:modified>
</cp:coreProperties>
</file>